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335" r:id="rId3"/>
    <p:sldId id="313" r:id="rId4"/>
    <p:sldId id="295" r:id="rId5"/>
    <p:sldId id="292" r:id="rId6"/>
    <p:sldId id="298" r:id="rId7"/>
    <p:sldId id="329" r:id="rId8"/>
    <p:sldId id="316" r:id="rId9"/>
    <p:sldId id="317" r:id="rId10"/>
    <p:sldId id="318" r:id="rId11"/>
    <p:sldId id="315" r:id="rId12"/>
    <p:sldId id="323" r:id="rId13"/>
    <p:sldId id="332" r:id="rId14"/>
    <p:sldId id="319" r:id="rId15"/>
    <p:sldId id="320" r:id="rId16"/>
    <p:sldId id="328" r:id="rId17"/>
    <p:sldId id="321" r:id="rId18"/>
    <p:sldId id="303" r:id="rId19"/>
    <p:sldId id="305" r:id="rId20"/>
    <p:sldId id="311" r:id="rId21"/>
    <p:sldId id="322" r:id="rId22"/>
    <p:sldId id="334" r:id="rId23"/>
    <p:sldId id="325" r:id="rId24"/>
    <p:sldId id="326" r:id="rId25"/>
    <p:sldId id="327" r:id="rId26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0000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AF92F14-DCE4-4386-B358-6E6AE61C935F}" type="datetime1">
              <a:rPr lang="en-US"/>
              <a:pPr>
                <a:defRPr/>
              </a:pPr>
              <a:t>5/14/2012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D5888-B036-42A1-BCDC-75415F69A984}" type="slidenum">
              <a:rPr lang="sv-SE" smtClean="0"/>
              <a:pPr/>
              <a:t>11</a:t>
            </a:fld>
            <a:endParaRPr lang="sv-S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11A33C-C518-441F-B13F-AF52639F3EFA}" type="slidenum">
              <a:rPr lang="sv-SE" smtClean="0">
                <a:ea typeface="ＭＳ Ｐゴシック" pitchFamily="1" charset="-128"/>
              </a:rPr>
              <a:pPr/>
              <a:t>19</a:t>
            </a:fld>
            <a:endParaRPr lang="sv-SE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72306-8B5D-4D4F-A255-4A18140CD561}" type="slidenum">
              <a:rPr lang="sv-SE" smtClean="0"/>
              <a:pPr/>
              <a:t>4</a:t>
            </a:fld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72306-8B5D-4D4F-A255-4A18140CD561}" type="slidenum">
              <a:rPr lang="sv-SE" smtClean="0"/>
              <a:pPr/>
              <a:t>5</a:t>
            </a:fld>
            <a:endParaRPr lang="sv-S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7DD66E6-CEB0-45D1-AEC9-67F760CE6026}" type="slidenum">
              <a:rPr lang="sv-SE" sz="1200"/>
              <a:pPr algn="r"/>
              <a:t>6</a:t>
            </a:fld>
            <a:endParaRPr lang="sv-S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 anchorCtr="1"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06375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584325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453188"/>
            <a:ext cx="5834063" cy="2682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B9800-FFB1-49BB-894A-B8FD25B1420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074" name="Picture 2" descr="\\cern.ch\dfs\Users\r\ruber\Documents\FREIA\Administration\FREIAlogo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220197" y="140822"/>
            <a:ext cx="2923803" cy="11279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9BFA-F87D-46B0-8E59-147BA53E64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034" name="Picture 4"/>
          <p:cNvPicPr>
            <a:picLocks noChangeAspect="1" noChangeArrowheads="1"/>
          </p:cNvPicPr>
          <p:nvPr userDrawn="1"/>
        </p:nvPicPr>
        <p:blipFill>
          <a:blip r:embed="rId10">
            <a:lum contrast="-10000"/>
          </a:blip>
          <a:srcRect r="45984"/>
          <a:stretch>
            <a:fillRect/>
          </a:stretch>
        </p:blipFill>
        <p:spPr bwMode="auto">
          <a:xfrm>
            <a:off x="8316416" y="404664"/>
            <a:ext cx="433112" cy="42679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2050" name="Picture 2" descr="\\cern.ch\dfs\Users\r\ruber\Documents\FREIA\Administration\FREIAlogo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560840" y="116632"/>
            <a:ext cx="1583160" cy="61074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730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981075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344613" indent="-1841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708150" indent="-1841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7.jpeg"/><Relationship Id="rId4" Type="http://schemas.openxmlformats.org/officeDocument/2006/relationships/hyperlink" Target="http://svapicsandmags.files.wordpress.com/2011/04/la-science-et-la-vie-april-1928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56792"/>
            <a:ext cx="7772400" cy="2592933"/>
          </a:xfrm>
          <a:noFill/>
        </p:spPr>
        <p:txBody>
          <a:bodyPr anchorCtr="0"/>
          <a:lstStyle/>
          <a:p>
            <a:pPr algn="ctr"/>
            <a:r>
              <a:rPr lang="en-US" dirty="0" smtClean="0"/>
              <a:t>RF Development</a:t>
            </a:r>
            <a:br>
              <a:rPr lang="en-US" dirty="0" smtClean="0"/>
            </a:br>
            <a:r>
              <a:rPr lang="en-US" dirty="0" smtClean="0"/>
              <a:t>for ESS at </a:t>
            </a:r>
            <a:br>
              <a:rPr lang="en-US" dirty="0" smtClean="0"/>
            </a:br>
            <a:r>
              <a:rPr lang="en-US" dirty="0" smtClean="0"/>
              <a:t>Uppsala University</a:t>
            </a:r>
            <a:endParaRPr lang="en-US" dirty="0"/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1089"/>
            <a:ext cx="6400800" cy="17288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Roger Ruber and Volker </a:t>
            </a:r>
            <a:r>
              <a:rPr lang="en-US" sz="2000" dirty="0" err="1" smtClean="0">
                <a:solidFill>
                  <a:srgbClr val="0000FF"/>
                </a:solidFill>
              </a:rPr>
              <a:t>Ziemann</a:t>
            </a:r>
            <a:endParaRPr lang="en-US" sz="20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for the FREIA team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Dept. of Physics and Astronomy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Uppsala University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lum contrast="-10000"/>
          </a:blip>
          <a:srcRect/>
          <a:stretch>
            <a:fillRect/>
          </a:stretch>
        </p:blipFill>
        <p:spPr bwMode="auto">
          <a:xfrm>
            <a:off x="6516216" y="1484784"/>
            <a:ext cx="2029170" cy="108012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ts val="2000"/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Limits in cavity performance due to field emission</a:t>
            </a:r>
          </a:p>
          <a:p>
            <a:pPr lvl="1">
              <a:buSzPts val="2000"/>
              <a:buFont typeface="Arial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comprehensive design studies</a:t>
            </a:r>
          </a:p>
          <a:p>
            <a:pPr lvl="1">
              <a:buSzPts val="2000"/>
              <a:buFont typeface="Arial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prototyping and comprehensive tests of cavities and complete </a:t>
            </a:r>
            <a:r>
              <a:rPr lang="en-US" sz="2000" dirty="0" err="1" smtClean="0">
                <a:solidFill>
                  <a:srgbClr val="000000"/>
                </a:solidFill>
              </a:rPr>
              <a:t>cryomodules</a:t>
            </a:r>
            <a:r>
              <a:rPr lang="en-US" sz="2000" dirty="0" smtClean="0">
                <a:solidFill>
                  <a:srgbClr val="000000"/>
                </a:solidFill>
              </a:rPr>
              <a:t> at full power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>
              <a:buSzPts val="2000"/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Limits in cavity performance due to poor reproducibility</a:t>
            </a:r>
          </a:p>
          <a:p>
            <a:pPr lvl="1">
              <a:buSzPts val="2000"/>
              <a:buFont typeface="Arial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quality control during manufacturing</a:t>
            </a:r>
          </a:p>
          <a:p>
            <a:pPr lvl="1">
              <a:buSzPts val="2000"/>
              <a:buFont typeface="Arial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prototyping of a sufficient large number of cavities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>
              <a:buSzPts val="2000"/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Limits in RF system performance and reliability</a:t>
            </a:r>
          </a:p>
          <a:p>
            <a:pPr lvl="1">
              <a:buSzPts val="2000"/>
              <a:buFont typeface="Arial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sufficient contingency and ease of maintenance in design</a:t>
            </a:r>
          </a:p>
          <a:p>
            <a:pPr lvl="1">
              <a:buSzPts val="2000"/>
              <a:buFont typeface="Arial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prototyping of components and complete system at full power</a:t>
            </a:r>
          </a:p>
          <a:p>
            <a:endParaRPr lang="sv-SE" sz="2000" dirty="0" smtClean="0">
              <a:solidFill>
                <a:srgbClr val="000000"/>
              </a:solidFill>
            </a:endParaRPr>
          </a:p>
          <a:p>
            <a:pPr>
              <a:buSzPts val="2000"/>
              <a:buFont typeface="Arial"/>
              <a:buChar char="•"/>
            </a:pPr>
            <a:r>
              <a:rPr lang="sv-SE" sz="2000" b="1" dirty="0" err="1" smtClean="0">
                <a:solidFill>
                  <a:srgbClr val="000000"/>
                </a:solidFill>
              </a:rPr>
              <a:t>Delivery</a:t>
            </a:r>
            <a:r>
              <a:rPr lang="sv-SE" sz="2000" b="1" dirty="0" smtClean="0">
                <a:solidFill>
                  <a:srgbClr val="000000"/>
                </a:solidFill>
              </a:rPr>
              <a:t> and installation</a:t>
            </a:r>
          </a:p>
          <a:p>
            <a:pPr lvl="1">
              <a:buSzPts val="2000"/>
              <a:buFont typeface="Arial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Coordinate production and test flow, staging of installation</a:t>
            </a:r>
            <a:endParaRPr lang="en-GB" sz="2000" dirty="0" smtClean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ESS-UU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2009</a:t>
            </a:r>
          </a:p>
          <a:p>
            <a:pPr lvl="1"/>
            <a:r>
              <a:rPr lang="en-US" sz="1800" dirty="0" smtClean="0"/>
              <a:t>ESS has need for R&amp;D and test stand,</a:t>
            </a:r>
          </a:p>
          <a:p>
            <a:pPr lvl="2"/>
            <a:r>
              <a:rPr lang="en-US" sz="1800" dirty="0" smtClean="0"/>
              <a:t>but small staff, no buildings, existing test stands occupied</a:t>
            </a:r>
          </a:p>
          <a:p>
            <a:pPr lvl="1"/>
            <a:r>
              <a:rPr lang="en-US" sz="1800" dirty="0" smtClean="0"/>
              <a:t>start discussion with UU on 704 MHz RF development</a:t>
            </a:r>
          </a:p>
          <a:p>
            <a:pPr lvl="1"/>
            <a:r>
              <a:rPr lang="en-US" sz="1800" dirty="0" smtClean="0"/>
              <a:t>proposal for ESS dedicated test facility at UU</a:t>
            </a:r>
          </a:p>
          <a:p>
            <a:r>
              <a:rPr lang="en-US" b="1" dirty="0" smtClean="0"/>
              <a:t>2011</a:t>
            </a:r>
          </a:p>
          <a:p>
            <a:pPr lvl="1"/>
            <a:r>
              <a:rPr lang="en-US" sz="1800" dirty="0" smtClean="0"/>
              <a:t>Spring:</a:t>
            </a:r>
          </a:p>
          <a:p>
            <a:pPr lvl="2"/>
            <a:r>
              <a:rPr lang="en-US" sz="1600" dirty="0" smtClean="0"/>
              <a:t>ESS-UU contract on 704 MHz RF R&amp;D</a:t>
            </a:r>
          </a:p>
          <a:p>
            <a:pPr lvl="2"/>
            <a:r>
              <a:rPr lang="en-US" sz="1600" dirty="0" smtClean="0"/>
              <a:t>ESS changes to 14 Hz rep rate, 2.89 ms beam pulse</a:t>
            </a:r>
          </a:p>
          <a:p>
            <a:pPr lvl="1"/>
            <a:r>
              <a:rPr lang="en-US" sz="1800" dirty="0" smtClean="0"/>
              <a:t>Fall:</a:t>
            </a:r>
          </a:p>
          <a:p>
            <a:pPr lvl="2"/>
            <a:r>
              <a:rPr lang="en-US" sz="1600" dirty="0" smtClean="0"/>
              <a:t>ESS changes pulse modulator strategy → delays UU </a:t>
            </a:r>
            <a:r>
              <a:rPr lang="en-US" sz="1800" dirty="0" smtClean="0"/>
              <a:t>test stand</a:t>
            </a:r>
            <a:endParaRPr lang="en-US" sz="1600" dirty="0" smtClean="0"/>
          </a:p>
          <a:p>
            <a:r>
              <a:rPr lang="en-US" b="1" dirty="0" smtClean="0"/>
              <a:t>2012</a:t>
            </a:r>
          </a:p>
          <a:p>
            <a:pPr lvl="1"/>
            <a:r>
              <a:rPr lang="en-US" sz="1800" dirty="0" smtClean="0"/>
              <a:t>UU starts work on 352 MHz RF for spoke resonators</a:t>
            </a:r>
          </a:p>
          <a:p>
            <a:pPr lvl="2"/>
            <a:r>
              <a:rPr lang="en-US" sz="1600" dirty="0" smtClean="0"/>
              <a:t>spoke resonators require new power source development</a:t>
            </a:r>
          </a:p>
          <a:p>
            <a:pPr lvl="2"/>
            <a:r>
              <a:rPr lang="en-US" sz="1600" dirty="0" smtClean="0"/>
              <a:t>spoke resonators have never been used in an accelerator</a:t>
            </a:r>
          </a:p>
          <a:p>
            <a:pPr lvl="1"/>
            <a:r>
              <a:rPr lang="en-US" sz="1800" dirty="0" smtClean="0"/>
              <a:t>maintain compatibility with 704 MHz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DF31-D1A9-4877-A69A-4DD2E65C83B7}" type="slidenum">
              <a:rPr lang="sv-SE" smtClean="0"/>
              <a:pPr/>
              <a:t>11</a:t>
            </a:fld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UU Responsibility for ESS Accelerator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71475">
              <a:buFont typeface="+mj-lt"/>
              <a:buAutoNum type="arabicParenR"/>
            </a:pPr>
            <a:r>
              <a:rPr lang="en-US" b="1" dirty="0" smtClean="0"/>
              <a:t>Contribution to the Technical Design Report (WP8)</a:t>
            </a:r>
          </a:p>
          <a:p>
            <a:pPr lvl="1"/>
            <a:r>
              <a:rPr lang="en-US" sz="1800" dirty="0" smtClean="0"/>
              <a:t>design concept 352 MHz spoke source</a:t>
            </a:r>
          </a:p>
          <a:p>
            <a:pPr lvl="1"/>
            <a:r>
              <a:rPr lang="en-US" sz="1800" dirty="0" smtClean="0"/>
              <a:t>design concept RF distribution</a:t>
            </a:r>
            <a:endParaRPr lang="en-US" dirty="0" smtClean="0"/>
          </a:p>
          <a:p>
            <a:pPr marL="363538" indent="-371475">
              <a:buFont typeface="+mj-lt"/>
              <a:buAutoNum type="arabicParenR"/>
            </a:pPr>
            <a:r>
              <a:rPr lang="en-US" b="1" dirty="0" smtClean="0"/>
              <a:t>Contribution to the construction planning effort (WP19)</a:t>
            </a:r>
          </a:p>
          <a:p>
            <a:pPr lvl="1"/>
            <a:r>
              <a:rPr lang="en-US" sz="1800" dirty="0" smtClean="0"/>
              <a:t>survey test stand infrastructure and requirements</a:t>
            </a:r>
          </a:p>
          <a:p>
            <a:pPr lvl="1"/>
            <a:r>
              <a:rPr lang="en-US" sz="1800" dirty="0" smtClean="0"/>
              <a:t>study of upgrade scenarios RF systems for ESS power upgrade</a:t>
            </a:r>
            <a:endParaRPr lang="en-US" dirty="0" smtClean="0"/>
          </a:p>
          <a:p>
            <a:pPr marL="363538" indent="-371475">
              <a:buFont typeface="+mj-lt"/>
              <a:buAutoNum type="arabicParenR"/>
            </a:pPr>
            <a:r>
              <a:rPr lang="en-US" b="1" dirty="0" smtClean="0"/>
              <a:t>Development 352 MHz RF power amplifier for spokes (WP19)</a:t>
            </a:r>
          </a:p>
          <a:p>
            <a:pPr lvl="1"/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prototype, soak test with water load and SRF spoke resonator, incl. LLRF</a:t>
            </a:r>
          </a:p>
          <a:p>
            <a:pPr marL="363538" indent="-371475">
              <a:buFont typeface="+mj-lt"/>
              <a:buAutoNum type="arabicParenR"/>
            </a:pPr>
            <a:r>
              <a:rPr lang="en-US" b="1" dirty="0" smtClean="0"/>
              <a:t>RF system test prototype spoke </a:t>
            </a:r>
            <a:r>
              <a:rPr lang="en-US" b="1" dirty="0" err="1" smtClean="0"/>
              <a:t>cryomodule</a:t>
            </a:r>
            <a:r>
              <a:rPr lang="en-US" b="1" dirty="0" smtClean="0"/>
              <a:t> (WP19)</a:t>
            </a:r>
          </a:p>
          <a:p>
            <a:pPr lvl="1"/>
            <a:r>
              <a:rPr lang="en-US" sz="1800" dirty="0" smtClean="0"/>
              <a:t>high power test with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RF power amplifier and LLRF</a:t>
            </a:r>
          </a:p>
          <a:p>
            <a:pPr marL="363538" indent="-371475">
              <a:buFont typeface="+mj-lt"/>
              <a:buAutoNum type="arabicParenR"/>
            </a:pPr>
            <a:r>
              <a:rPr lang="en-US" b="1" dirty="0" smtClean="0"/>
              <a:t>Acceptance testing spoke </a:t>
            </a:r>
            <a:r>
              <a:rPr lang="en-US" b="1" dirty="0" err="1" smtClean="0"/>
              <a:t>cryomodules</a:t>
            </a:r>
            <a:r>
              <a:rPr lang="en-US" b="1" dirty="0" smtClean="0"/>
              <a:t> (under discussion)</a:t>
            </a:r>
          </a:p>
          <a:p>
            <a:pPr lvl="1"/>
            <a:r>
              <a:rPr lang="en-US" sz="1800" dirty="0" smtClean="0"/>
              <a:t>for all final </a:t>
            </a:r>
            <a:r>
              <a:rPr lang="en-US" sz="1800" dirty="0" err="1" smtClean="0"/>
              <a:t>cryomodules</a:t>
            </a:r>
            <a:r>
              <a:rPr lang="en-US" sz="1800" dirty="0" smtClean="0"/>
              <a:t> before installation</a:t>
            </a:r>
          </a:p>
          <a:p>
            <a:pPr marL="363538" indent="-371475">
              <a:buFont typeface="+mj-lt"/>
              <a:buAutoNum type="arabicParenR"/>
            </a:pPr>
            <a:r>
              <a:rPr lang="en-US" b="1" dirty="0" smtClean="0"/>
              <a:t>Development klystron pulse modulator (under discussion)</a:t>
            </a:r>
          </a:p>
          <a:p>
            <a:pPr lvl="1"/>
            <a:r>
              <a:rPr lang="en-US" sz="1800" dirty="0" smtClean="0"/>
              <a:t>full soak test incl. klystron and RF system, if available with SRF cavity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fit in 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  <p:pic>
        <p:nvPicPr>
          <p:cNvPr id="13" name="Picture 12" descr="ESS_test_stands-matrix-20120210.jpg"/>
          <p:cNvPicPr>
            <a:picLocks noChangeAspect="1"/>
          </p:cNvPicPr>
          <p:nvPr/>
        </p:nvPicPr>
        <p:blipFill>
          <a:blip r:embed="rId3"/>
          <a:srcRect l="4378" t="9045" r="9767" b="23327"/>
          <a:stretch>
            <a:fillRect/>
          </a:stretch>
        </p:blipFill>
        <p:spPr>
          <a:xfrm>
            <a:off x="283843" y="959032"/>
            <a:ext cx="8680862" cy="483742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6199206" y="2214880"/>
            <a:ext cx="250969" cy="1828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087033" y="3899647"/>
            <a:ext cx="457201" cy="78112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088303" y="4858405"/>
            <a:ext cx="288032" cy="2880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099126" y="2184399"/>
            <a:ext cx="250969" cy="25096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066462" y="4906815"/>
            <a:ext cx="529767" cy="1923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Facility for Research Instrumentation and Accelerator Development</a:t>
            </a:r>
          </a:p>
          <a:p>
            <a:r>
              <a:rPr lang="en-US" sz="2000" dirty="0" smtClean="0"/>
              <a:t>Cryogenic </a:t>
            </a:r>
            <a:r>
              <a:rPr lang="en-US" dirty="0" smtClean="0"/>
              <a:t>centre</a:t>
            </a:r>
            <a:r>
              <a:rPr lang="en-US" sz="2000" dirty="0" smtClean="0"/>
              <a:t> (</a:t>
            </a:r>
            <a:r>
              <a:rPr lang="en-US" sz="2000" dirty="0" err="1" smtClean="0"/>
              <a:t>kryocentrum</a:t>
            </a:r>
            <a:r>
              <a:rPr lang="en-US" sz="2000" dirty="0" smtClean="0"/>
              <a:t>):</a:t>
            </a:r>
          </a:p>
          <a:p>
            <a:pPr lvl="1"/>
            <a:r>
              <a:rPr lang="en-US" sz="1600" dirty="0" smtClean="0"/>
              <a:t>liquid helium and liquid nitrogen production and distribution</a:t>
            </a:r>
          </a:p>
          <a:p>
            <a:pPr lvl="1"/>
            <a:r>
              <a:rPr lang="en-US" sz="1600" dirty="0" smtClean="0"/>
              <a:t>horizontal test cryostat</a:t>
            </a:r>
          </a:p>
          <a:p>
            <a:r>
              <a:rPr lang="en-US" sz="2000" dirty="0" smtClean="0"/>
              <a:t>RF test stands (ESS RF development)</a:t>
            </a:r>
          </a:p>
          <a:p>
            <a:pPr lvl="1"/>
            <a:r>
              <a:rPr lang="en-US" sz="1600" dirty="0" smtClean="0"/>
              <a:t>352 MHz RF source prototyping for ESS spoke cavities</a:t>
            </a:r>
          </a:p>
          <a:p>
            <a:pPr lvl="1"/>
            <a:r>
              <a:rPr lang="en-US" sz="1600" dirty="0" smtClean="0"/>
              <a:t>spoke </a:t>
            </a:r>
            <a:r>
              <a:rPr lang="en-US" sz="1600" dirty="0" err="1" smtClean="0"/>
              <a:t>cryomodule</a:t>
            </a:r>
            <a:r>
              <a:rPr lang="en-US" sz="1600" dirty="0" smtClean="0"/>
              <a:t> prototyping and acceptance testing at full power</a:t>
            </a:r>
          </a:p>
          <a:p>
            <a:r>
              <a:rPr lang="en-US" dirty="0" smtClean="0"/>
              <a:t>General infrastructure</a:t>
            </a:r>
          </a:p>
          <a:p>
            <a:pPr lvl="1"/>
            <a:r>
              <a:rPr lang="en-US" sz="1600" dirty="0" smtClean="0"/>
              <a:t>small workshop with “clean” room (preparation vacuum chambers)</a:t>
            </a:r>
          </a:p>
          <a:p>
            <a:pPr lvl="1"/>
            <a:r>
              <a:rPr lang="en-US" sz="1600" dirty="0" smtClean="0"/>
              <a:t>control room for operation </a:t>
            </a:r>
            <a:r>
              <a:rPr lang="en-US" sz="1600" dirty="0" err="1" smtClean="0"/>
              <a:t>cryo</a:t>
            </a:r>
            <a:r>
              <a:rPr lang="en-US" sz="1600" dirty="0" smtClean="0"/>
              <a:t> plants, RF systems and experiments</a:t>
            </a:r>
          </a:p>
          <a:p>
            <a:pPr lvl="1"/>
            <a:r>
              <a:rPr lang="en-US" sz="1600" dirty="0" smtClean="0"/>
              <a:t>concrete bunkers for RF and neutron experiment stations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  <p:pic>
        <p:nvPicPr>
          <p:cNvPr id="7" name="Picture 2" descr="C:\Documents and Settings\ruber.GLUT\My Documents\Work\Planning_ESS_development_UU_20120514.jpg"/>
          <p:cNvPicPr>
            <a:picLocks noChangeAspect="1" noChangeArrowheads="1"/>
          </p:cNvPicPr>
          <p:nvPr/>
        </p:nvPicPr>
        <p:blipFill>
          <a:blip r:embed="rId3"/>
          <a:srcRect l="2995" t="13985" r="3295" b="55516"/>
          <a:stretch>
            <a:fillRect/>
          </a:stretch>
        </p:blipFill>
        <p:spPr bwMode="auto">
          <a:xfrm>
            <a:off x="683568" y="4653136"/>
            <a:ext cx="7632848" cy="1755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FREIA Hall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  <p:pic>
        <p:nvPicPr>
          <p:cNvPr id="1030" name="Picture 6" descr="\\cern.ch\dfs\Users\r\ruber\Documents\FREIA\ExperimentHall\Design\FREIA-hallen-20111004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908720"/>
            <a:ext cx="4990978" cy="3528990"/>
          </a:xfrm>
          <a:prstGeom prst="rect">
            <a:avLst/>
          </a:prstGeom>
          <a:noFill/>
        </p:spPr>
      </p:pic>
      <p:pic>
        <p:nvPicPr>
          <p:cNvPr id="1029" name="Picture 5" descr="\\cern.ch\dfs\Users\r\ruber\Documents\FREIA\ExperimentHall\Design\FREIA-hallen-20111004_Page_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928" y="2996354"/>
            <a:ext cx="4990978" cy="3528990"/>
          </a:xfrm>
          <a:prstGeom prst="rect">
            <a:avLst/>
          </a:prstGeom>
          <a:noFill/>
        </p:spPr>
      </p:pic>
      <p:pic>
        <p:nvPicPr>
          <p:cNvPr id="1031" name="Picture 7" descr="\\cern.ch\dfs\Users\r\ruber\Documents\FREIA\ExperimentHall\Design\FREIA-hallen-20111004_Page_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112" y="908720"/>
            <a:ext cx="3024835" cy="2138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FREIA … how it will look like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  <p:pic>
        <p:nvPicPr>
          <p:cNvPr id="6148" name="Picture 4" descr="\\cern.ch\dfs\Users\r\ruber\Documents\FREIA\ExperimentHall\Design\cai-20120426\FREIA_HALL_ASSM_7.JPG"/>
          <p:cNvPicPr>
            <a:picLocks noChangeAspect="1" noChangeArrowheads="1"/>
          </p:cNvPicPr>
          <p:nvPr/>
        </p:nvPicPr>
        <p:blipFill>
          <a:blip r:embed="rId3"/>
          <a:srcRect l="7353" t="17643" r="7353" b="13722"/>
          <a:stretch>
            <a:fillRect/>
          </a:stretch>
        </p:blipFill>
        <p:spPr bwMode="auto">
          <a:xfrm>
            <a:off x="1763688" y="4077072"/>
            <a:ext cx="4134090" cy="2079641"/>
          </a:xfrm>
          <a:prstGeom prst="rect">
            <a:avLst/>
          </a:prstGeom>
          <a:noFill/>
        </p:spPr>
      </p:pic>
      <p:pic>
        <p:nvPicPr>
          <p:cNvPr id="6146" name="Picture 2" descr="\\cern.ch\dfs\Users\r\ruber\Documents\FREIA\ExperimentHall\Design\cai-20120426\FREIA_HALL_ASSM_3.JPG"/>
          <p:cNvPicPr>
            <a:picLocks noChangeAspect="1" noChangeArrowheads="1"/>
          </p:cNvPicPr>
          <p:nvPr/>
        </p:nvPicPr>
        <p:blipFill>
          <a:blip r:embed="rId4"/>
          <a:srcRect l="14706" t="3921" r="2451"/>
          <a:stretch>
            <a:fillRect/>
          </a:stretch>
        </p:blipFill>
        <p:spPr bwMode="auto">
          <a:xfrm>
            <a:off x="395536" y="1052736"/>
            <a:ext cx="4015284" cy="2911242"/>
          </a:xfrm>
          <a:prstGeom prst="rect">
            <a:avLst/>
          </a:prstGeom>
          <a:noFill/>
        </p:spPr>
      </p:pic>
      <p:pic>
        <p:nvPicPr>
          <p:cNvPr id="6147" name="Picture 3" descr="\\cern.ch\dfs\Users\r\ruber\Documents\FREIA\ExperimentHall\Design\cai-20120426\FREIA_HALL_ASSM_6.JPG"/>
          <p:cNvPicPr>
            <a:picLocks noChangeAspect="1" noChangeArrowheads="1"/>
          </p:cNvPicPr>
          <p:nvPr/>
        </p:nvPicPr>
        <p:blipFill>
          <a:blip r:embed="rId5"/>
          <a:srcRect l="4902" r="2451" b="1960"/>
          <a:stretch>
            <a:fillRect/>
          </a:stretch>
        </p:blipFill>
        <p:spPr bwMode="auto">
          <a:xfrm>
            <a:off x="4499992" y="1628800"/>
            <a:ext cx="4490504" cy="2970661"/>
          </a:xfrm>
          <a:prstGeom prst="rect">
            <a:avLst/>
          </a:prstGeom>
          <a:noFill/>
        </p:spPr>
      </p:pic>
      <p:pic>
        <p:nvPicPr>
          <p:cNvPr id="1026" name="Picture 2" descr="C:\Documents and Settings\ruber.GLUT\My Documents\Work\cai_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40352" y="5477368"/>
            <a:ext cx="1184573" cy="873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FREIA … the fine details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  <p:pic>
        <p:nvPicPr>
          <p:cNvPr id="2051" name="Picture 3" descr="\\cern.ch\dfs\Users\r\ruber\Documents\FREIA\ExperimentHall\Design\Ritning-20120323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6" y="908720"/>
            <a:ext cx="4541834" cy="3208691"/>
          </a:xfrm>
          <a:prstGeom prst="rect">
            <a:avLst/>
          </a:prstGeom>
          <a:noFill/>
        </p:spPr>
      </p:pic>
      <p:pic>
        <p:nvPicPr>
          <p:cNvPr id="2052" name="Picture 4" descr="\\cern.ch\dfs\Users\r\ruber\Documents\FREIA\ExperimentHall\Design\Ritning-20120323_Page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6670" y="908720"/>
            <a:ext cx="4541834" cy="3208691"/>
          </a:xfrm>
          <a:prstGeom prst="rect">
            <a:avLst/>
          </a:prstGeom>
          <a:noFill/>
        </p:spPr>
      </p:pic>
      <p:pic>
        <p:nvPicPr>
          <p:cNvPr id="2053" name="Picture 5" descr="\\cern.ch\dfs\Users\r\ruber\Documents\FREIA\ExperimentHall\Design\FREIA_HALL_ASSM_26.04.12_Pag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3429000"/>
            <a:ext cx="4278630" cy="3025140"/>
          </a:xfrm>
          <a:prstGeom prst="rect">
            <a:avLst/>
          </a:prstGeom>
          <a:noFill/>
        </p:spPr>
      </p:pic>
      <p:pic>
        <p:nvPicPr>
          <p:cNvPr id="2054" name="Picture 6" descr="\\cern.ch\dfs\Users\r\ruber\Documents\FREIA\ExperimentHall\Design\FREIA_HALL_ASSM_26.04.12_Page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016" y="3428196"/>
            <a:ext cx="4278630" cy="3025140"/>
          </a:xfrm>
          <a:prstGeom prst="rect">
            <a:avLst/>
          </a:prstGeom>
          <a:noFill/>
        </p:spPr>
      </p:pic>
      <p:pic>
        <p:nvPicPr>
          <p:cNvPr id="10" name="Picture 2" descr="C:\Documents and Settings\ruber.GLUT\My Documents\Work\cai_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4368" y="5686011"/>
            <a:ext cx="1040557" cy="767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FREIA </a:t>
            </a:r>
            <a:r>
              <a:rPr lang="sv-SE" dirty="0" err="1" smtClean="0"/>
              <a:t>Cryogenic</a:t>
            </a:r>
            <a:r>
              <a:rPr lang="sv-SE" dirty="0" smtClean="0"/>
              <a:t> Centre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81075"/>
            <a:ext cx="4969247" cy="5327650"/>
          </a:xfrm>
        </p:spPr>
        <p:txBody>
          <a:bodyPr/>
          <a:lstStyle/>
          <a:p>
            <a:r>
              <a:rPr lang="sv-SE" b="1" dirty="0" smtClean="0"/>
              <a:t>Multiple users</a:t>
            </a:r>
          </a:p>
          <a:p>
            <a:pPr lvl="1"/>
            <a:r>
              <a:rPr lang="sv-SE" sz="1600" dirty="0" smtClean="0"/>
              <a:t>transport </a:t>
            </a:r>
            <a:r>
              <a:rPr lang="sv-SE" sz="1600" dirty="0" err="1" smtClean="0"/>
              <a:t>dewar</a:t>
            </a:r>
            <a:r>
              <a:rPr lang="sv-SE" sz="1600" dirty="0" smtClean="0"/>
              <a:t> </a:t>
            </a:r>
            <a:r>
              <a:rPr lang="sv-SE" sz="1600" dirty="0" err="1" smtClean="0"/>
              <a:t>filling</a:t>
            </a:r>
            <a:r>
              <a:rPr lang="sv-SE" sz="1600" dirty="0" smtClean="0"/>
              <a:t> station</a:t>
            </a:r>
          </a:p>
          <a:p>
            <a:pPr lvl="1"/>
            <a:r>
              <a:rPr lang="sv-SE" sz="1600" dirty="0" smtClean="0"/>
              <a:t>horizontal test </a:t>
            </a:r>
            <a:r>
              <a:rPr lang="sv-SE" sz="1600" dirty="0" err="1" smtClean="0"/>
              <a:t>cryostat</a:t>
            </a:r>
            <a:r>
              <a:rPr lang="sv-SE" sz="1600" dirty="0" smtClean="0"/>
              <a:t/>
            </a:r>
            <a:br>
              <a:rPr lang="sv-SE" sz="1600" dirty="0" smtClean="0"/>
            </a:br>
            <a:r>
              <a:rPr lang="sv-SE" sz="1600" dirty="0" smtClean="0"/>
              <a:t>or ESS </a:t>
            </a:r>
            <a:r>
              <a:rPr lang="sv-SE" sz="1600" dirty="0" err="1" smtClean="0"/>
              <a:t>cryomodule</a:t>
            </a:r>
            <a:endParaRPr lang="sv-SE" sz="1600" dirty="0" smtClean="0"/>
          </a:p>
          <a:p>
            <a:pPr lvl="1"/>
            <a:r>
              <a:rPr lang="sv-SE" sz="1600" dirty="0" err="1" smtClean="0"/>
              <a:t>vertical</a:t>
            </a:r>
            <a:r>
              <a:rPr lang="sv-SE" sz="1600" dirty="0" smtClean="0"/>
              <a:t> test </a:t>
            </a:r>
            <a:r>
              <a:rPr lang="sv-SE" sz="1600" dirty="0" err="1" smtClean="0"/>
              <a:t>cryostat</a:t>
            </a:r>
            <a:r>
              <a:rPr lang="sv-SE" sz="1600" dirty="0" smtClean="0"/>
              <a:t> (</a:t>
            </a:r>
            <a:r>
              <a:rPr lang="sv-SE" sz="1600" dirty="0" err="1" smtClean="0"/>
              <a:t>future</a:t>
            </a:r>
            <a:r>
              <a:rPr lang="sv-SE" sz="1600" dirty="0" smtClean="0"/>
              <a:t> extension)</a:t>
            </a:r>
          </a:p>
          <a:p>
            <a:r>
              <a:rPr lang="sv-SE" b="1" dirty="0" smtClean="0"/>
              <a:t>Helium </a:t>
            </a:r>
            <a:r>
              <a:rPr lang="sv-SE" b="1" dirty="0" err="1" smtClean="0"/>
              <a:t>liquefier</a:t>
            </a:r>
            <a:endParaRPr lang="sv-SE" b="1" dirty="0" smtClean="0"/>
          </a:p>
          <a:p>
            <a:pPr lvl="1"/>
            <a:r>
              <a:rPr lang="sv-SE" sz="1600" dirty="0" smtClean="0"/>
              <a:t>~100 l/h peak load at 4 K</a:t>
            </a:r>
          </a:p>
          <a:p>
            <a:pPr lvl="1"/>
            <a:r>
              <a:rPr lang="sv-SE" sz="1600" dirty="0" smtClean="0"/>
              <a:t>~2000 l storage dewar</a:t>
            </a:r>
          </a:p>
          <a:p>
            <a:pPr lvl="1"/>
            <a:r>
              <a:rPr lang="sv-SE" sz="1600" dirty="0" smtClean="0"/>
              <a:t>~8 g/s, 80 W peak load at 2 K</a:t>
            </a:r>
          </a:p>
          <a:p>
            <a:r>
              <a:rPr lang="sv-SE" b="1" dirty="0" smtClean="0"/>
              <a:t>Helium </a:t>
            </a:r>
            <a:r>
              <a:rPr lang="sv-SE" b="1" dirty="0" err="1" smtClean="0"/>
              <a:t>recovery</a:t>
            </a:r>
            <a:r>
              <a:rPr lang="sv-SE" b="1" dirty="0" smtClean="0"/>
              <a:t> system</a:t>
            </a:r>
          </a:p>
          <a:p>
            <a:pPr lvl="1"/>
            <a:r>
              <a:rPr lang="sv-SE" sz="1600" dirty="0" smtClean="0"/>
              <a:t>30 m3/h average</a:t>
            </a:r>
          </a:p>
          <a:p>
            <a:pPr lvl="1"/>
            <a:r>
              <a:rPr lang="sv-SE" sz="1600" dirty="0" smtClean="0"/>
              <a:t>50 m3/h peak load (</a:t>
            </a:r>
            <a:r>
              <a:rPr lang="sv-SE" sz="1600" dirty="0" err="1" smtClean="0"/>
              <a:t>minutes</a:t>
            </a:r>
            <a:r>
              <a:rPr lang="sv-SE" sz="1600" dirty="0" smtClean="0"/>
              <a:t>)</a:t>
            </a:r>
          </a:p>
          <a:p>
            <a:r>
              <a:rPr lang="sv-SE" b="1" dirty="0" err="1" smtClean="0"/>
              <a:t>Liquid</a:t>
            </a:r>
            <a:r>
              <a:rPr lang="sv-SE" b="1" dirty="0" smtClean="0"/>
              <a:t> nitrogen</a:t>
            </a:r>
            <a:endParaRPr lang="en-GB" dirty="0" smtClean="0"/>
          </a:p>
          <a:p>
            <a:pPr lvl="1"/>
            <a:r>
              <a:rPr lang="en-GB" sz="1600" dirty="0" smtClean="0"/>
              <a:t>helium liquefier pre-cooling</a:t>
            </a:r>
          </a:p>
          <a:p>
            <a:pPr lvl="1"/>
            <a:r>
              <a:rPr lang="en-GB" sz="1600" dirty="0" smtClean="0"/>
              <a:t>cryostat thermal radiation shield cooling</a:t>
            </a:r>
          </a:p>
          <a:p>
            <a:pPr lvl="1"/>
            <a:r>
              <a:rPr lang="en-GB" sz="1600" dirty="0" smtClean="0"/>
              <a:t>distribution to external users</a:t>
            </a:r>
            <a:endParaRPr lang="sv-SE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  <p:pic>
        <p:nvPicPr>
          <p:cNvPr id="3074" name="Picture 2" descr="\\cern.ch\dfs\Users\r\ruber\Documents\FREIA\CryoPlant\Documentation\Illustrations\Layout\liquefier-201202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933598"/>
            <a:ext cx="3676650" cy="55197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63888" y="90872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000" dirty="0" smtClean="0">
                <a:solidFill>
                  <a:srgbClr val="FF0000"/>
                </a:solidFill>
              </a:rPr>
              <a:t>supported by Wallenberg foundation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FREIA </a:t>
            </a:r>
            <a:r>
              <a:rPr lang="sv-SE" dirty="0" err="1" smtClean="0"/>
              <a:t>Horizontal</a:t>
            </a:r>
            <a:r>
              <a:rPr lang="sv-SE" dirty="0" smtClean="0"/>
              <a:t> Test </a:t>
            </a:r>
            <a:r>
              <a:rPr lang="sv-SE" dirty="0" err="1" smtClean="0"/>
              <a:t>Cryostat</a:t>
            </a:r>
            <a:endParaRPr lang="en-GB" dirty="0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000" dirty="0" err="1" smtClean="0"/>
              <a:t>internal</a:t>
            </a:r>
            <a:r>
              <a:rPr lang="sv-SE" sz="2000" dirty="0" smtClean="0"/>
              <a:t> </a:t>
            </a:r>
            <a:r>
              <a:rPr lang="sv-SE" sz="2000" dirty="0" err="1" smtClean="0"/>
              <a:t>volume</a:t>
            </a:r>
            <a:r>
              <a:rPr lang="sv-SE" sz="2000" dirty="0" smtClean="0"/>
              <a:t> </a:t>
            </a:r>
            <a:r>
              <a:rPr lang="sv-SE" dirty="0" smtClean="0"/>
              <a:t>(</a:t>
            </a:r>
            <a:r>
              <a:rPr lang="en-US" dirty="0" smtClean="0"/>
              <a:t>3.5 m x </a:t>
            </a:r>
            <a:r>
              <a:rPr lang="el-GR" dirty="0" smtClean="0">
                <a:cs typeface="Arial" pitchFamily="34" charset="0"/>
              </a:rPr>
              <a:t>Φ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smtClean="0"/>
              <a:t>1.1 m</a:t>
            </a:r>
            <a:r>
              <a:rPr lang="sv-SE" dirty="0" smtClean="0"/>
              <a:t>)</a:t>
            </a:r>
            <a:endParaRPr lang="sv-SE" sz="2000" dirty="0" smtClean="0"/>
          </a:p>
          <a:p>
            <a:pPr lvl="1"/>
            <a:r>
              <a:rPr lang="sv-SE" dirty="0" smtClean="0"/>
              <a:t>for 1 or 2 </a:t>
            </a:r>
            <a:r>
              <a:rPr lang="sv-SE" dirty="0" err="1" smtClean="0"/>
              <a:t>spoke</a:t>
            </a:r>
            <a:r>
              <a:rPr lang="sv-SE" dirty="0" smtClean="0"/>
              <a:t> or </a:t>
            </a:r>
            <a:r>
              <a:rPr lang="sv-SE" dirty="0" err="1" smtClean="0"/>
              <a:t>elliptical</a:t>
            </a:r>
            <a:r>
              <a:rPr lang="sv-SE" dirty="0" smtClean="0"/>
              <a:t> </a:t>
            </a:r>
            <a:r>
              <a:rPr lang="sv-SE" dirty="0" err="1" smtClean="0"/>
              <a:t>cavities</a:t>
            </a:r>
            <a:endParaRPr lang="sv-SE" dirty="0" smtClean="0"/>
          </a:p>
          <a:p>
            <a:r>
              <a:rPr lang="sv-SE" sz="2000" dirty="0" smtClean="0"/>
              <a:t>operation temperature range 1.5 – 4.2 K</a:t>
            </a:r>
          </a:p>
          <a:p>
            <a:r>
              <a:rPr lang="sv-SE" sz="2000" dirty="0" err="1" smtClean="0"/>
              <a:t>based</a:t>
            </a:r>
            <a:r>
              <a:rPr lang="sv-SE" sz="2000" dirty="0" smtClean="0"/>
              <a:t> on </a:t>
            </a:r>
            <a:r>
              <a:rPr lang="sv-SE" sz="2000" dirty="0" err="1" smtClean="0"/>
              <a:t>existing</a:t>
            </a:r>
            <a:r>
              <a:rPr lang="sv-SE" sz="2000" dirty="0" smtClean="0"/>
              <a:t> designs</a:t>
            </a:r>
          </a:p>
          <a:p>
            <a:pPr lvl="1"/>
            <a:r>
              <a:rPr lang="sv-SE" dirty="0" smtClean="0"/>
              <a:t>CHECHIA, CryoHoLab, </a:t>
            </a:r>
            <a:r>
              <a:rPr lang="sv-SE" dirty="0" err="1" smtClean="0"/>
              <a:t>HoBiCat</a:t>
            </a:r>
            <a:r>
              <a:rPr lang="sv-SE" dirty="0" smtClean="0"/>
              <a:t/>
            </a:r>
            <a:br>
              <a:rPr lang="sv-SE" dirty="0" smtClean="0"/>
            </a:br>
            <a:endParaRPr lang="en-GB" dirty="0" smtClean="0"/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1" charset="-128"/>
              </a:rPr>
              <a:t>Roger Ruber &amp; Volker Ziemann - RF Development for ESS at Uppsala University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6A35F7-A5EA-4FF6-9EF3-E8F76FA10EE3}" type="slidenum">
              <a:rPr lang="sv-SE" smtClean="0">
                <a:ea typeface="ＭＳ Ｐゴシック" pitchFamily="1" charset="-128"/>
              </a:rPr>
              <a:pPr/>
              <a:t>19</a:t>
            </a:fld>
            <a:endParaRPr lang="sv-SE" smtClean="0">
              <a:ea typeface="ＭＳ Ｐゴシック" pitchFamily="1" charset="-128"/>
            </a:endParaRPr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3186283"/>
            <a:ext cx="3719959" cy="307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399" y="3429000"/>
            <a:ext cx="3913641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pic>
        <p:nvPicPr>
          <p:cNvPr id="9" name="Picture 5" descr="\\cern.ch\dfs\Users\r\ruber\Documents\Scratch\ESS\04_SCRF_spokes_Sébastien_Bouss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7938" y="980728"/>
            <a:ext cx="1950526" cy="17281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860032" y="90872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000" dirty="0" smtClean="0">
                <a:solidFill>
                  <a:srgbClr val="FF0000"/>
                </a:solidFill>
              </a:rPr>
              <a:t>supported by Wallenberg foundation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FREIA Hall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pic>
        <p:nvPicPr>
          <p:cNvPr id="1030" name="Picture 6" descr="\\cern.ch\dfs\Users\r\ruber\Documents\FREIA\ExperimentHall\Design\FREIA-hallen-20111004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908720"/>
            <a:ext cx="4990978" cy="3528990"/>
          </a:xfrm>
          <a:prstGeom prst="rect">
            <a:avLst/>
          </a:prstGeom>
          <a:noFill/>
        </p:spPr>
      </p:pic>
      <p:pic>
        <p:nvPicPr>
          <p:cNvPr id="1029" name="Picture 5" descr="\\cern.ch\dfs\Users\r\ruber\Documents\FREIA\ExperimentHall\Design\FREIA-hallen-20111004_Page_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928" y="2996354"/>
            <a:ext cx="4990978" cy="3528990"/>
          </a:xfrm>
          <a:prstGeom prst="rect">
            <a:avLst/>
          </a:prstGeom>
          <a:noFill/>
        </p:spPr>
      </p:pic>
      <p:pic>
        <p:nvPicPr>
          <p:cNvPr id="1031" name="Picture 7" descr="\\cern.ch\dfs\Users\r\ruber\Documents\FREIA\ExperimentHall\Design\FREIA-hallen-20111004_Page_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112" y="908720"/>
            <a:ext cx="3024835" cy="2138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FREIA 352 MHz RF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450" y="1124744"/>
            <a:ext cx="3937000" cy="5041107"/>
          </a:xfrm>
        </p:spPr>
        <p:txBody>
          <a:bodyPr/>
          <a:lstStyle/>
          <a:p>
            <a:r>
              <a:rPr lang="sv-SE" sz="2000" b="1" dirty="0" smtClean="0"/>
              <a:t>RF </a:t>
            </a:r>
            <a:r>
              <a:rPr lang="sv-SE" sz="2000" b="1" dirty="0" err="1" smtClean="0"/>
              <a:t>source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development</a:t>
            </a:r>
            <a:endParaRPr lang="sv-SE" sz="2000" b="1" dirty="0" smtClean="0"/>
          </a:p>
          <a:p>
            <a:pPr marL="357188" lvl="1" indent="-179388"/>
            <a:r>
              <a:rPr lang="sv-SE" sz="1600" dirty="0" smtClean="0"/>
              <a:t>400 kW power amplifier</a:t>
            </a:r>
          </a:p>
          <a:p>
            <a:pPr marL="709613" lvl="2" indent="-179388"/>
            <a:r>
              <a:rPr lang="sv-SE" sz="1600" dirty="0" err="1" smtClean="0"/>
              <a:t>possible</a:t>
            </a:r>
            <a:r>
              <a:rPr lang="sv-SE" sz="1600" dirty="0" smtClean="0"/>
              <a:t> </a:t>
            </a:r>
            <a:r>
              <a:rPr lang="sv-SE" sz="1600" dirty="0" err="1" smtClean="0"/>
              <a:t>candidate</a:t>
            </a:r>
            <a:r>
              <a:rPr lang="sv-SE" sz="1600" dirty="0" smtClean="0"/>
              <a:t> Thales TH781</a:t>
            </a:r>
            <a:br>
              <a:rPr lang="sv-SE" sz="1600" dirty="0" smtClean="0"/>
            </a:br>
            <a:r>
              <a:rPr lang="sv-SE" sz="1600" dirty="0" smtClean="0"/>
              <a:t>with extra </a:t>
            </a:r>
            <a:r>
              <a:rPr lang="sv-SE" sz="1600" dirty="0" err="1" smtClean="0"/>
              <a:t>development</a:t>
            </a:r>
            <a:r>
              <a:rPr lang="sv-SE" sz="1600" dirty="0" smtClean="0"/>
              <a:t> to</a:t>
            </a:r>
          </a:p>
          <a:p>
            <a:pPr marL="1073151" lvl="3" indent="-179388"/>
            <a:r>
              <a:rPr lang="sv-SE" sz="1400" dirty="0" err="1" smtClean="0"/>
              <a:t>prototype</a:t>
            </a:r>
            <a:r>
              <a:rPr lang="sv-SE" sz="1400" dirty="0" smtClean="0"/>
              <a:t> new output </a:t>
            </a:r>
            <a:r>
              <a:rPr lang="sv-SE" sz="1400" dirty="0" err="1" smtClean="0"/>
              <a:t>cavity</a:t>
            </a:r>
            <a:endParaRPr lang="sv-SE" sz="1400" dirty="0" smtClean="0"/>
          </a:p>
          <a:p>
            <a:pPr marL="1073151" lvl="3" indent="-179388"/>
            <a:r>
              <a:rPr lang="sv-SE" sz="1400" dirty="0" err="1" smtClean="0"/>
              <a:t>confirm</a:t>
            </a:r>
            <a:r>
              <a:rPr lang="sv-SE" sz="1400" dirty="0" smtClean="0"/>
              <a:t> 352 MHz operation</a:t>
            </a:r>
          </a:p>
          <a:p>
            <a:pPr marL="357188" lvl="1" indent="-179388"/>
            <a:r>
              <a:rPr lang="sv-SE" sz="1600" dirty="0" smtClean="0"/>
              <a:t>20 kW pre-amplifier</a:t>
            </a:r>
          </a:p>
          <a:p>
            <a:pPr marL="709613" lvl="2" indent="-179388"/>
            <a:r>
              <a:rPr lang="sv-SE" sz="1600" dirty="0" smtClean="0"/>
              <a:t>commercial solid state with extra development to reach power level</a:t>
            </a:r>
            <a:endParaRPr lang="sv-SE" sz="1400" dirty="0" smtClean="0"/>
          </a:p>
          <a:p>
            <a:pPr marL="357188" lvl="1" indent="-179388"/>
            <a:r>
              <a:rPr lang="sv-SE" sz="1600" dirty="0" smtClean="0"/>
              <a:t>DC power suplies and </a:t>
            </a:r>
            <a:r>
              <a:rPr lang="sv-SE" sz="1600" dirty="0" err="1" smtClean="0"/>
              <a:t>controls</a:t>
            </a:r>
            <a:endParaRPr lang="sv-SE" sz="2000" b="1" dirty="0" smtClean="0"/>
          </a:p>
          <a:p>
            <a:r>
              <a:rPr lang="sv-SE" sz="2000" b="1" dirty="0" smtClean="0"/>
              <a:t>RF distribution</a:t>
            </a:r>
          </a:p>
          <a:p>
            <a:pPr marL="357188" lvl="1" indent="-179388"/>
            <a:r>
              <a:rPr lang="en-US" sz="1600" dirty="0" smtClean="0"/>
              <a:t>half height WR2300 waveguides</a:t>
            </a:r>
          </a:p>
          <a:p>
            <a:pPr marL="357188" lvl="1" indent="-179388"/>
            <a:r>
              <a:rPr lang="en-US" sz="1600" dirty="0" smtClean="0"/>
              <a:t>monitoring RF power and cavity</a:t>
            </a:r>
            <a:endParaRPr lang="sv-SE" sz="2000" dirty="0" smtClean="0"/>
          </a:p>
          <a:p>
            <a:r>
              <a:rPr lang="sv-SE" sz="2000" b="1" dirty="0" err="1" smtClean="0"/>
              <a:t>Prototyping</a:t>
            </a:r>
            <a:r>
              <a:rPr lang="sv-SE" sz="2000" b="1" dirty="0" smtClean="0"/>
              <a:t> and </a:t>
            </a:r>
            <a:r>
              <a:rPr lang="sv-SE" sz="2000" b="1" dirty="0" err="1" smtClean="0"/>
              <a:t>soak</a:t>
            </a:r>
            <a:r>
              <a:rPr lang="sv-SE" sz="2000" b="1" dirty="0" smtClean="0"/>
              <a:t> testing</a:t>
            </a:r>
          </a:p>
          <a:p>
            <a:pPr marL="357188" lvl="1" indent="-179388"/>
            <a:r>
              <a:rPr lang="sv-SE" sz="1600" dirty="0" err="1" smtClean="0"/>
              <a:t>soak</a:t>
            </a:r>
            <a:r>
              <a:rPr lang="sv-SE" sz="1600" dirty="0" smtClean="0"/>
              <a:t> test with LLRF and water </a:t>
            </a:r>
            <a:r>
              <a:rPr lang="sv-SE" sz="1600" dirty="0" err="1" smtClean="0"/>
              <a:t>load</a:t>
            </a:r>
            <a:endParaRPr lang="sv-SE" sz="1600" dirty="0" smtClean="0"/>
          </a:p>
          <a:p>
            <a:pPr marL="357188" lvl="1" indent="-179388"/>
            <a:r>
              <a:rPr lang="sv-SE" sz="1600" dirty="0" err="1" smtClean="0"/>
              <a:t>then</a:t>
            </a:r>
            <a:r>
              <a:rPr lang="sv-SE" sz="1600" dirty="0" smtClean="0"/>
              <a:t> with SC </a:t>
            </a:r>
            <a:r>
              <a:rPr lang="sv-SE" sz="1600" dirty="0" err="1" smtClean="0"/>
              <a:t>spoke</a:t>
            </a:r>
            <a:r>
              <a:rPr lang="sv-SE" sz="1600" dirty="0" smtClean="0"/>
              <a:t> </a:t>
            </a:r>
            <a:r>
              <a:rPr lang="sv-SE" sz="1600" dirty="0" err="1" smtClean="0"/>
              <a:t>cavity</a:t>
            </a:r>
            <a:endParaRPr lang="sv-SE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  <p:pic>
        <p:nvPicPr>
          <p:cNvPr id="4098" name="Picture 2" descr="\\cern.ch\dfs\Users\r\ruber\Documents\ESS\Documentation\Illustrations\ess-spoke-rf-201204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766" y="1556792"/>
            <a:ext cx="3875690" cy="2282081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6136" y="2924944"/>
            <a:ext cx="70242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 l="68719" t="3189" r="1697" b="2392"/>
          <a:stretch>
            <a:fillRect/>
          </a:stretch>
        </p:blipFill>
        <p:spPr bwMode="auto">
          <a:xfrm>
            <a:off x="8102851" y="980729"/>
            <a:ext cx="80579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760138" y="4941168"/>
            <a:ext cx="3960000" cy="1224682"/>
          </a:xfrm>
        </p:spPr>
        <p:txBody>
          <a:bodyPr/>
          <a:lstStyle/>
          <a:p>
            <a:r>
              <a:rPr lang="sv-SE" sz="2000" b="1" dirty="0" smtClean="0"/>
              <a:t>External </a:t>
            </a:r>
            <a:r>
              <a:rPr lang="sv-SE" sz="2000" b="1" dirty="0" err="1" smtClean="0"/>
              <a:t>contributions</a:t>
            </a:r>
            <a:endParaRPr lang="sv-SE" sz="2000" b="1" dirty="0" smtClean="0"/>
          </a:p>
          <a:p>
            <a:pPr lvl="1"/>
            <a:r>
              <a:rPr lang="sv-SE" sz="1600" dirty="0" smtClean="0"/>
              <a:t>LLRF (Lund University)</a:t>
            </a:r>
          </a:p>
          <a:p>
            <a:pPr lvl="1"/>
            <a:r>
              <a:rPr lang="sv-SE" sz="1600" dirty="0" err="1" smtClean="0"/>
              <a:t>spoke</a:t>
            </a:r>
            <a:r>
              <a:rPr lang="sv-SE" sz="1600" dirty="0" smtClean="0"/>
              <a:t> </a:t>
            </a:r>
            <a:r>
              <a:rPr lang="sv-SE" sz="1600" dirty="0" err="1" smtClean="0"/>
              <a:t>cavity</a:t>
            </a:r>
            <a:r>
              <a:rPr lang="sv-SE" sz="1600" dirty="0" smtClean="0"/>
              <a:t> (IPN </a:t>
            </a:r>
            <a:r>
              <a:rPr lang="sv-SE" sz="1600" dirty="0" err="1" smtClean="0"/>
              <a:t>Orsay</a:t>
            </a:r>
            <a:r>
              <a:rPr lang="sv-SE" sz="1600" dirty="0" smtClean="0"/>
              <a:t>)</a:t>
            </a:r>
            <a:br>
              <a:rPr lang="sv-SE" sz="1600" dirty="0" smtClean="0"/>
            </a:br>
            <a:r>
              <a:rPr lang="sv-SE" sz="1600" dirty="0" err="1" smtClean="0"/>
              <a:t>incl</a:t>
            </a:r>
            <a:r>
              <a:rPr lang="sv-SE" sz="1600" dirty="0" smtClean="0"/>
              <a:t>. power </a:t>
            </a:r>
            <a:r>
              <a:rPr lang="sv-SE" sz="1600" dirty="0" err="1" smtClean="0"/>
              <a:t>coupler</a:t>
            </a:r>
            <a:r>
              <a:rPr lang="sv-SE" sz="1600" dirty="0" smtClean="0"/>
              <a:t> and tuner</a:t>
            </a:r>
            <a:endParaRPr lang="sv-SE" sz="2000" b="1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6256" y="3645024"/>
            <a:ext cx="1728192" cy="12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168" y="1886635"/>
            <a:ext cx="2952328" cy="233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FREIA Spoke </a:t>
            </a:r>
            <a:r>
              <a:rPr lang="en-US" dirty="0" err="1" smtClean="0"/>
              <a:t>Cryomodule</a:t>
            </a:r>
            <a:r>
              <a:rPr lang="en-US" dirty="0" smtClean="0"/>
              <a:t> Prototyping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Prototype complete RF system and </a:t>
            </a:r>
            <a:r>
              <a:rPr lang="en-US" b="1" dirty="0" err="1" smtClean="0"/>
              <a:t>cryomodule</a:t>
            </a:r>
            <a:r>
              <a:rPr lang="en-US" b="1" dirty="0" smtClean="0"/>
              <a:t> combination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two power amplifiers and RF distribution (Uppsala University)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requires construction 2</a:t>
            </a:r>
            <a:r>
              <a:rPr lang="en-US" baseline="30000" dirty="0" smtClean="0"/>
              <a:t>nd</a:t>
            </a:r>
            <a:r>
              <a:rPr lang="en-US" dirty="0" smtClean="0"/>
              <a:t> amplifier prototype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LLRF (Lund University)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 smtClean="0"/>
              <a:t>cryomodule</a:t>
            </a:r>
            <a:r>
              <a:rPr lang="en-US" sz="1800" dirty="0" smtClean="0"/>
              <a:t> with two spoke resonators (IPN </a:t>
            </a:r>
            <a:r>
              <a:rPr lang="en-US" sz="1800" dirty="0" err="1" smtClean="0"/>
              <a:t>Orsay</a:t>
            </a:r>
            <a:r>
              <a:rPr lang="en-US" sz="1800" dirty="0" smtClean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incl. power coupler and tuners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Study high power behaviour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Lorenz force detuning, compensation by tuner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dynamic load, electron emission and </a:t>
            </a:r>
            <a:r>
              <a:rPr lang="en-US" sz="1800" dirty="0" err="1" smtClean="0"/>
              <a:t>multipactoring</a:t>
            </a: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LLRF controls, amplitude and phase stability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soak test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grpSp>
        <p:nvGrpSpPr>
          <p:cNvPr id="17" name="Group 16"/>
          <p:cNvGrpSpPr/>
          <p:nvPr/>
        </p:nvGrpSpPr>
        <p:grpSpPr>
          <a:xfrm>
            <a:off x="467544" y="4797152"/>
            <a:ext cx="2954686" cy="1296144"/>
            <a:chOff x="467544" y="4581128"/>
            <a:chExt cx="2954686" cy="1296144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7544" y="4581128"/>
              <a:ext cx="2954686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39552" y="465313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B</a:t>
              </a:r>
              <a:r>
                <a:rPr lang="en-US" sz="1800" baseline="-25000" dirty="0" err="1" smtClean="0"/>
                <a:t>surf</a:t>
              </a:r>
              <a:endParaRPr lang="en-US" sz="1800" baseline="-25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51920" y="4725144"/>
            <a:ext cx="2232248" cy="1449500"/>
            <a:chOff x="3851920" y="4725144"/>
            <a:chExt cx="2232248" cy="1449500"/>
          </a:xfrm>
        </p:grpSpPr>
        <p:pic>
          <p:nvPicPr>
            <p:cNvPr id="7174" name="Picture 6" descr="\\cern.ch\dfs\Users\r\ruber\Documents\Scratch\ESS\04_SCRF_spokes_Sébastien_Bousso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1920" y="4725144"/>
              <a:ext cx="2232248" cy="1449500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3923928" y="5754742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deformation</a:t>
              </a:r>
              <a:endParaRPr lang="en-US" sz="1600" baseline="-250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6156176" y="4725144"/>
            <a:ext cx="2808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Peak fields @ 8 MV/m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surf</a:t>
            </a:r>
            <a:r>
              <a:rPr lang="en-US" sz="2000" dirty="0" smtClean="0">
                <a:solidFill>
                  <a:srgbClr val="0000FF"/>
                </a:solidFill>
              </a:rPr>
              <a:t> = 35 MV/m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surf</a:t>
            </a:r>
            <a:r>
              <a:rPr lang="en-US" sz="2000" dirty="0" smtClean="0">
                <a:solidFill>
                  <a:srgbClr val="0000FF"/>
                </a:solidFill>
              </a:rPr>
              <a:t> = 56 </a:t>
            </a:r>
            <a:r>
              <a:rPr lang="en-US" sz="2000" dirty="0" err="1" smtClean="0">
                <a:solidFill>
                  <a:srgbClr val="0000FF"/>
                </a:solidFill>
              </a:rPr>
              <a:t>mT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Deformation 0.25 mm</a:t>
            </a:r>
          </a:p>
          <a:p>
            <a:r>
              <a:rPr lang="en-US" sz="2000" b="1" dirty="0" err="1" smtClean="0">
                <a:solidFill>
                  <a:srgbClr val="0000FF"/>
                </a:solidFill>
              </a:rPr>
              <a:t>Cryo</a:t>
            </a:r>
            <a:r>
              <a:rPr lang="en-US" sz="2000" b="1" dirty="0" smtClean="0">
                <a:solidFill>
                  <a:srgbClr val="0000FF"/>
                </a:solidFill>
              </a:rPr>
              <a:t> loss = 15 W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Future ESS Development projects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sv-SE" b="1" dirty="0" smtClean="0">
                <a:solidFill>
                  <a:srgbClr val="0000FF"/>
                </a:solidFill>
              </a:rPr>
              <a:t>Spoke Cryomodule Testing</a:t>
            </a:r>
          </a:p>
          <a:p>
            <a:r>
              <a:rPr lang="sv-SE" dirty="0" smtClean="0"/>
              <a:t>acceptance testing of production series before installation</a:t>
            </a:r>
          </a:p>
          <a:p>
            <a:r>
              <a:rPr lang="sv-SE" dirty="0" smtClean="0"/>
              <a:t>up to 36 cryomodules</a:t>
            </a:r>
          </a:p>
          <a:p>
            <a:r>
              <a:rPr lang="sv-SE" dirty="0" smtClean="0"/>
              <a:t>6 to 8 weeks per module</a:t>
            </a:r>
          </a:p>
          <a:p>
            <a:pPr lvl="1"/>
            <a:r>
              <a:rPr lang="sv-SE" dirty="0" smtClean="0"/>
              <a:t>installation</a:t>
            </a:r>
          </a:p>
          <a:p>
            <a:pPr lvl="1"/>
            <a:r>
              <a:rPr lang="sv-SE" dirty="0" smtClean="0"/>
              <a:t>cooldown &amp; cryo tests</a:t>
            </a:r>
          </a:p>
          <a:p>
            <a:pPr lvl="1"/>
            <a:r>
              <a:rPr lang="sv-SE" dirty="0" smtClean="0"/>
              <a:t>full RF power tests</a:t>
            </a:r>
          </a:p>
          <a:p>
            <a:pPr lvl="1"/>
            <a:r>
              <a:rPr lang="sv-SE" dirty="0" smtClean="0"/>
              <a:t>warm-up and remove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sv-SE" b="1" dirty="0" smtClean="0">
                <a:solidFill>
                  <a:srgbClr val="0000FF"/>
                </a:solidFill>
              </a:rPr>
              <a:t>Pulse Modulator Testing</a:t>
            </a:r>
          </a:p>
          <a:p>
            <a:r>
              <a:rPr lang="sv-SE" dirty="0" smtClean="0"/>
              <a:t>soak testing of high voltage pulse modulators</a:t>
            </a:r>
          </a:p>
          <a:p>
            <a:r>
              <a:rPr lang="sv-SE" dirty="0" smtClean="0"/>
              <a:t>3 models from 3 companies</a:t>
            </a:r>
          </a:p>
          <a:p>
            <a:r>
              <a:rPr lang="sv-SE" dirty="0" smtClean="0"/>
              <a:t>validation of design, technical specifications and reliability</a:t>
            </a:r>
          </a:p>
          <a:p>
            <a:r>
              <a:rPr lang="sv-SE" dirty="0" smtClean="0"/>
              <a:t>will determine choice for series production by  2 companies</a:t>
            </a:r>
          </a:p>
          <a:p>
            <a:r>
              <a:rPr lang="sv-SE" dirty="0" smtClean="0"/>
              <a:t>most expensive single part of 704 MHz RF system, total need ~100 modulator for 200 klystrons</a:t>
            </a:r>
          </a:p>
          <a:p>
            <a:r>
              <a:rPr lang="sv-SE" dirty="0" smtClean="0"/>
              <a:t>similar tests to be foreseen for klystron, circulator, load, 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SIGURD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S</a:t>
            </a:r>
            <a:r>
              <a:rPr lang="en-US" dirty="0" smtClean="0"/>
              <a:t>et-up and </a:t>
            </a:r>
            <a:r>
              <a:rPr lang="en-US" b="1" dirty="0" smtClean="0"/>
              <a:t>I</a:t>
            </a:r>
            <a:r>
              <a:rPr lang="en-US" dirty="0" smtClean="0"/>
              <a:t>nstrumentation for </a:t>
            </a:r>
            <a:r>
              <a:rPr lang="en-US" b="1" dirty="0" smtClean="0"/>
              <a:t>G</a:t>
            </a:r>
            <a:r>
              <a:rPr lang="en-US" dirty="0" smtClean="0"/>
              <a:t>Hz </a:t>
            </a:r>
            <a:r>
              <a:rPr lang="en-US" b="1" dirty="0" smtClean="0"/>
              <a:t>R</a:t>
            </a:r>
            <a:r>
              <a:rPr lang="en-US" dirty="0" smtClean="0"/>
              <a:t>esearch and </a:t>
            </a:r>
            <a:r>
              <a:rPr lang="en-US" b="1" dirty="0" smtClean="0"/>
              <a:t>D</a:t>
            </a:r>
            <a:r>
              <a:rPr lang="en-US" dirty="0" smtClean="0"/>
              <a:t>evelopment</a:t>
            </a:r>
          </a:p>
          <a:p>
            <a:pPr>
              <a:buNone/>
            </a:pPr>
            <a:r>
              <a:rPr lang="en-US" dirty="0" smtClean="0"/>
              <a:t>by High Energy Physics &amp; Engineering Sciences Department</a:t>
            </a:r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</a:rPr>
              <a:t>RF breakdown research</a:t>
            </a:r>
          </a:p>
          <a:p>
            <a:r>
              <a:rPr lang="en-US" dirty="0" smtClean="0"/>
              <a:t>high gradient normal conducting accelerators</a:t>
            </a:r>
          </a:p>
          <a:p>
            <a:r>
              <a:rPr lang="en-US" dirty="0" smtClean="0"/>
              <a:t>RF breakdown pattern, rate, relation to gradient, memory effects</a:t>
            </a:r>
          </a:p>
          <a:p>
            <a:r>
              <a:rPr lang="en-US" dirty="0" smtClean="0"/>
              <a:t>pulse heating, plasma formation, dark currents, breakdown currents</a:t>
            </a:r>
          </a:p>
          <a:p>
            <a:r>
              <a:rPr lang="en-US" dirty="0" smtClean="0"/>
              <a:t>link to theory developments (Helsinki University)</a:t>
            </a:r>
          </a:p>
          <a:p>
            <a:r>
              <a:rPr lang="en-US" dirty="0" smtClean="0"/>
              <a:t>post-mortem analysis of structures in SEM at Microstructure Lab.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323528" y="4339089"/>
            <a:ext cx="2778342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848" y="4315279"/>
            <a:ext cx="3082190" cy="206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4208" y="4330171"/>
            <a:ext cx="2448272" cy="205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24128" y="180475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000" dirty="0" smtClean="0">
                <a:solidFill>
                  <a:srgbClr val="FF0000"/>
                </a:solidFill>
              </a:rPr>
              <a:t>pending VR application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Generator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by Applied Nuclear Physics</a:t>
            </a:r>
          </a:p>
          <a:p>
            <a:endParaRPr lang="en-US" dirty="0" smtClean="0"/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</a:rPr>
              <a:t>Access to neutron </a:t>
            </a:r>
          </a:p>
          <a:p>
            <a:r>
              <a:rPr lang="en-US" dirty="0" smtClean="0"/>
              <a:t>neutron tomography and detector tests</a:t>
            </a:r>
          </a:p>
          <a:p>
            <a:r>
              <a:rPr lang="en-US" dirty="0" smtClean="0"/>
              <a:t>student exercises and projects</a:t>
            </a:r>
          </a:p>
          <a:p>
            <a:r>
              <a:rPr lang="en-US" dirty="0" smtClean="0"/>
              <a:t>physics experiments in </a:t>
            </a:r>
            <a:br>
              <a:rPr lang="en-US" dirty="0" smtClean="0"/>
            </a:br>
            <a:r>
              <a:rPr lang="en-US" dirty="0" smtClean="0"/>
              <a:t>combination with </a:t>
            </a:r>
            <a:br>
              <a:rPr lang="en-US" dirty="0" smtClean="0"/>
            </a:br>
            <a:r>
              <a:rPr lang="en-US" dirty="0" err="1" smtClean="0"/>
              <a:t>Ge</a:t>
            </a:r>
            <a:r>
              <a:rPr lang="en-US" dirty="0" smtClean="0"/>
              <a:t> gamma-detector</a:t>
            </a:r>
          </a:p>
          <a:p>
            <a:pPr lvl="1"/>
            <a:r>
              <a:rPr lang="en-US" dirty="0" smtClean="0"/>
              <a:t>nuclear fission</a:t>
            </a:r>
          </a:p>
          <a:p>
            <a:pPr lvl="1"/>
            <a:r>
              <a:rPr lang="en-US" dirty="0" smtClean="0"/>
              <a:t>activation analysis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  <p:sp>
        <p:nvSpPr>
          <p:cNvPr id="6146" name="AutoShape 2" descr="neutron genera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C:\Documents and Settings\ruber.GLUT\My Documents\Work\Stunt_devi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912" y="3134398"/>
            <a:ext cx="5112568" cy="321575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64088" y="270892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rgbClr val="0000FF"/>
                </a:solidFill>
              </a:rPr>
              <a:t>neutron tomography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34290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800" dirty="0" smtClean="0"/>
              <a:t>DT source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7380312" y="37170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800" dirty="0" smtClean="0"/>
              <a:t>n-generator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779912" y="501317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800" dirty="0" smtClean="0"/>
              <a:t>scintillation detectors</a:t>
            </a:r>
            <a:endParaRPr lang="en-GB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948264" y="515719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dirty="0" smtClean="0">
                <a:solidFill>
                  <a:srgbClr val="FF0000"/>
                </a:solidFill>
              </a:rPr>
              <a:t>space for  object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588224" y="4581128"/>
            <a:ext cx="648072" cy="64807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81075"/>
            <a:ext cx="6481415" cy="5327650"/>
          </a:xfrm>
        </p:spPr>
        <p:txBody>
          <a:bodyPr/>
          <a:lstStyle/>
          <a:p>
            <a:r>
              <a:rPr lang="en-US" dirty="0" smtClean="0"/>
              <a:t>FREIA is building a bridge between fundamental scientific research and applied physics and scientific instrumentation</a:t>
            </a:r>
          </a:p>
          <a:p>
            <a:r>
              <a:rPr lang="en-US" dirty="0" smtClean="0"/>
              <a:t>FREIA RF development project enables construction of ESS for material science research, also by Uppsala scientists</a:t>
            </a:r>
          </a:p>
          <a:p>
            <a:endParaRPr lang="en-US" dirty="0" smtClean="0"/>
          </a:p>
          <a:p>
            <a:r>
              <a:rPr lang="en-US" dirty="0" smtClean="0"/>
              <a:t>FREIA will host  an enlarged </a:t>
            </a:r>
            <a:r>
              <a:rPr lang="en-US" dirty="0" err="1" smtClean="0"/>
              <a:t>Cryo</a:t>
            </a:r>
            <a:r>
              <a:rPr lang="en-US" dirty="0" smtClean="0"/>
              <a:t> Centre</a:t>
            </a:r>
          </a:p>
          <a:p>
            <a:r>
              <a:rPr lang="en-US" dirty="0" smtClean="0"/>
              <a:t>FREIA opens new opportunities for unique scientific projects in Uppsala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  <p:pic>
        <p:nvPicPr>
          <p:cNvPr id="7" name="Picture 2" descr="http://biologistdreams.files.wordpress.com/2011/07/graduate-cartoon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4293096"/>
            <a:ext cx="1457325" cy="2143125"/>
          </a:xfrm>
          <a:prstGeom prst="rect">
            <a:avLst/>
          </a:prstGeom>
          <a:noFill/>
        </p:spPr>
      </p:pic>
      <p:pic>
        <p:nvPicPr>
          <p:cNvPr id="8" name="Picture 4" descr="http://svapicsandmags.files.wordpress.com/2011/04/la-science-et-la-vie-april-1928.jpg?w=640&amp;h=918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5643" y="940558"/>
            <a:ext cx="2115403" cy="303428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11960" y="4653136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00FF"/>
                </a:solidFill>
              </a:rPr>
              <a:t>Thanks to </a:t>
            </a:r>
            <a:br>
              <a:rPr lang="sv-SE" dirty="0" smtClean="0">
                <a:solidFill>
                  <a:srgbClr val="0000FF"/>
                </a:solidFill>
              </a:rPr>
            </a:br>
            <a:r>
              <a:rPr lang="sv-SE" dirty="0" smtClean="0">
                <a:solidFill>
                  <a:srgbClr val="0000FF"/>
                </a:solidFill>
              </a:rPr>
              <a:t>university, faculty, </a:t>
            </a:r>
            <a:br>
              <a:rPr lang="sv-SE" dirty="0" smtClean="0">
                <a:solidFill>
                  <a:srgbClr val="0000FF"/>
                </a:solidFill>
              </a:rPr>
            </a:br>
            <a:r>
              <a:rPr lang="sv-SE" dirty="0" smtClean="0">
                <a:solidFill>
                  <a:srgbClr val="0000FF"/>
                </a:solidFill>
              </a:rPr>
              <a:t>physics &amp; astronomy department and the FREIA team.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lum contrast="-10000"/>
          </a:blip>
          <a:srcRect r="45984"/>
          <a:stretch>
            <a:fillRect/>
          </a:stretch>
        </p:blipFill>
        <p:spPr bwMode="auto">
          <a:xfrm>
            <a:off x="8316416" y="404664"/>
            <a:ext cx="433112" cy="42679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1" name="Picture 2" descr="\\cern.ch\dfs\Users\r\ruber\Documents\FREIA\Administration\FREIA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60840" y="116632"/>
            <a:ext cx="1583160" cy="610748"/>
          </a:xfrm>
          <a:prstGeom prst="rect">
            <a:avLst/>
          </a:prstGeom>
          <a:noFill/>
        </p:spPr>
      </p:pic>
      <p:pic>
        <p:nvPicPr>
          <p:cNvPr id="15" name="Picture 2" descr="\\cern.ch\dfs\Users\r\ruber\Documents\FREIA\Administration\FREIA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552" y="5013176"/>
            <a:ext cx="1583160" cy="610748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>
            <a:endCxn id="14" idx="1"/>
          </p:cNvCxnSpPr>
          <p:nvPr/>
        </p:nvCxnSpPr>
        <p:spPr bwMode="auto">
          <a:xfrm flipH="1">
            <a:off x="1763688" y="5301208"/>
            <a:ext cx="216024" cy="42942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endCxn id="14" idx="3"/>
          </p:cNvCxnSpPr>
          <p:nvPr/>
        </p:nvCxnSpPr>
        <p:spPr bwMode="auto">
          <a:xfrm>
            <a:off x="1979712" y="5301208"/>
            <a:ext cx="217088" cy="42942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lum contrast="-10000"/>
          </a:blip>
          <a:srcRect r="45984"/>
          <a:stretch>
            <a:fillRect/>
          </a:stretch>
        </p:blipFill>
        <p:spPr bwMode="auto">
          <a:xfrm>
            <a:off x="1763688" y="5517232"/>
            <a:ext cx="433112" cy="42679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Many research reactors in Europe are aging &amp; will close before 2020</a:t>
            </a:r>
          </a:p>
          <a:p>
            <a:pPr lvl="1"/>
            <a:r>
              <a:rPr lang="en-US" sz="2000" dirty="0" smtClean="0"/>
              <a:t>Up to 90% of their use is with </a:t>
            </a:r>
            <a:r>
              <a:rPr lang="en-US" sz="2000" b="1" dirty="0" smtClean="0">
                <a:solidFill>
                  <a:srgbClr val="0000FF"/>
                </a:solidFill>
              </a:rPr>
              <a:t>cold neutrons</a:t>
            </a:r>
          </a:p>
          <a:p>
            <a:r>
              <a:rPr lang="en-US" sz="2000" dirty="0" smtClean="0"/>
              <a:t>There is a urgent need for a new high flux </a:t>
            </a:r>
            <a:r>
              <a:rPr lang="en-US" sz="2000" b="1" dirty="0" smtClean="0">
                <a:solidFill>
                  <a:srgbClr val="0000FF"/>
                </a:solidFill>
              </a:rPr>
              <a:t>cold neutron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source</a:t>
            </a:r>
          </a:p>
          <a:p>
            <a:pPr lvl="1"/>
            <a:r>
              <a:rPr lang="en-US" sz="2000" dirty="0" smtClean="0"/>
              <a:t>Most users are fully satisfied by a </a:t>
            </a:r>
            <a:r>
              <a:rPr lang="en-US" sz="2000" b="1" dirty="0" smtClean="0">
                <a:solidFill>
                  <a:srgbClr val="FF0000"/>
                </a:solidFill>
              </a:rPr>
              <a:t>long pulse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source</a:t>
            </a:r>
          </a:p>
          <a:p>
            <a:pPr lvl="1"/>
            <a:r>
              <a:rPr lang="en-US" sz="2000" dirty="0" smtClean="0"/>
              <a:t>Existing </a:t>
            </a:r>
            <a:r>
              <a:rPr lang="en-US" sz="2000" b="1" dirty="0" smtClean="0">
                <a:solidFill>
                  <a:srgbClr val="FF0000"/>
                </a:solidFill>
              </a:rPr>
              <a:t>short pulse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sources (ISIS, JPARC, SNS) can supply the present and imminent future need of short pulse users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23528" y="3933056"/>
            <a:ext cx="3672408" cy="1728192"/>
          </a:xfrm>
          <a:prstGeom prst="rect">
            <a:avLst/>
          </a:prstGeom>
          <a:gradFill rotWithShape="0">
            <a:gsLst>
              <a:gs pos="0">
                <a:srgbClr val="FCFCFC"/>
              </a:gs>
              <a:gs pos="65001">
                <a:srgbClr val="F7F7F7"/>
              </a:gs>
              <a:gs pos="100000">
                <a:srgbClr val="F5F5F5"/>
              </a:gs>
            </a:gsLst>
            <a:lin ang="5400000" scaled="1"/>
          </a:gradFill>
          <a:ln w="9525" cap="flat">
            <a:solidFill>
              <a:srgbClr val="D4D4D4"/>
            </a:solidFill>
            <a:prstDash val="solid"/>
            <a:round/>
            <a:headEnd type="none" w="med" len="med"/>
            <a:tailEnd type="none" w="med" len="med"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38100" tIns="38100" rIns="38100" bIns="38100"/>
          <a:lstStyle/>
          <a:p>
            <a:pPr algn="l"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“Pulsed cold neutrons will always be long pulsed as a result of the moderation process” </a:t>
            </a:r>
          </a:p>
          <a:p>
            <a:pPr algn="l"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F.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Mezei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NIM A, 2006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2208" y="3429000"/>
            <a:ext cx="4485159" cy="287050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6111" r="12541"/>
          <a:stretch>
            <a:fillRect/>
          </a:stretch>
        </p:blipFill>
        <p:spPr bwMode="auto">
          <a:xfrm>
            <a:off x="0" y="1"/>
            <a:ext cx="9150698" cy="68580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188913"/>
            <a:ext cx="6740426" cy="504825"/>
          </a:xfrm>
        </p:spPr>
        <p:txBody>
          <a:bodyPr/>
          <a:lstStyle/>
          <a:p>
            <a:r>
              <a:rPr lang="sv-SE" dirty="0" smtClean="0"/>
              <a:t>How ESS?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DF31-D1A9-4877-A69A-4DD2E65C83B7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7702688" y="2929411"/>
            <a:ext cx="1441312" cy="609126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25400" tIns="25400" rIns="25400" bIns="25400"/>
          <a:lstStyle/>
          <a:p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Ion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source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6516216" y="3789040"/>
            <a:ext cx="1672951" cy="609126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25400" tIns="25400" rIns="25400" bIns="25400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Accelerator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4249300" y="1130368"/>
            <a:ext cx="1364099" cy="317432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25400" tIns="25400" rIns="25400" bIns="25400"/>
          <a:lstStyle/>
          <a:p>
            <a:pPr algn="r"/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Klystrons</a:t>
            </a: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468586" y="5667848"/>
            <a:ext cx="1672951" cy="609126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25400" tIns="25400" rIns="25400" bIns="25400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Target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station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>
            <a:off x="1146950" y="3310535"/>
            <a:ext cx="1552842" cy="334489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25400" tIns="25400" rIns="25400" bIns="25400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Instruments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/>
          <a:srcRect b="40802"/>
          <a:stretch>
            <a:fillRect/>
          </a:stretch>
        </p:blipFill>
        <p:spPr bwMode="auto">
          <a:xfrm>
            <a:off x="317555" y="278221"/>
            <a:ext cx="1649358" cy="8887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0112" y="4941168"/>
            <a:ext cx="3305827" cy="1484194"/>
            <a:chOff x="3072" y="3312"/>
            <a:chExt cx="2495" cy="912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72" y="3312"/>
              <a:ext cx="2495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72" y="3623"/>
              <a:ext cx="63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r="28712" b="36000"/>
            <a:stretch>
              <a:fillRect/>
            </a:stretch>
          </p:blipFill>
          <p:spPr bwMode="auto">
            <a:xfrm>
              <a:off x="3888" y="3312"/>
              <a:ext cx="1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8"/>
          <p:cNvSpPr>
            <a:spLocks/>
          </p:cNvSpPr>
          <p:nvPr/>
        </p:nvSpPr>
        <p:spPr bwMode="auto">
          <a:xfrm>
            <a:off x="2483768" y="2060848"/>
            <a:ext cx="1364099" cy="317432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25400" tIns="25400" rIns="25400" bIns="25400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Liquefier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AB5383B2-C62D-41F7-A162-9BE380AF32A7}" type="slidenum">
              <a:rPr lang="sv-SE"/>
              <a:pPr/>
              <a:t>5</a:t>
            </a:fld>
            <a:endParaRPr lang="sv-SE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European Spallation Source (ESS)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Lund, Sweden, next to MAX-IV</a:t>
            </a:r>
          </a:p>
          <a:p>
            <a:pPr lvl="1"/>
            <a:r>
              <a:rPr lang="en-US" dirty="0" smtClean="0">
                <a:cs typeface="Arial" pitchFamily="34" charset="0"/>
              </a:rPr>
              <a:t>17 member states</a:t>
            </a:r>
            <a:endParaRPr lang="en-US" dirty="0" smtClean="0"/>
          </a:p>
          <a:p>
            <a:r>
              <a:rPr lang="en-US" sz="2000" dirty="0" smtClean="0"/>
              <a:t>5 MW pulsed neutron source</a:t>
            </a:r>
          </a:p>
          <a:p>
            <a:pPr marL="628650" lvl="1" indent="-273050"/>
            <a:r>
              <a:rPr lang="en-US" sz="2000" dirty="0" smtClean="0"/>
              <a:t>14 Hz rep. rate, 4% duty factor</a:t>
            </a:r>
          </a:p>
          <a:p>
            <a:pPr marL="628650" lvl="1" indent="-273050"/>
            <a:r>
              <a:rPr lang="en-US" sz="2000" dirty="0" smtClean="0"/>
              <a:t>&gt;95% reliability for user time</a:t>
            </a:r>
          </a:p>
          <a:p>
            <a:r>
              <a:rPr lang="en-US" sz="2000" dirty="0" smtClean="0"/>
              <a:t>Cost estimates (2008 prices)</a:t>
            </a:r>
          </a:p>
          <a:p>
            <a:pPr marL="628650" lvl="1" indent="-273050"/>
            <a:r>
              <a:rPr lang="en-US" sz="2000" dirty="0" smtClean="0"/>
              <a:t>1,5 G</a:t>
            </a:r>
            <a:r>
              <a:rPr lang="en-US" sz="2000" dirty="0" smtClean="0">
                <a:cs typeface="Arial" pitchFamily="34" charset="0"/>
              </a:rPr>
              <a:t>€ / 10 years</a:t>
            </a:r>
          </a:p>
          <a:p>
            <a:pPr marL="628650" lvl="1" indent="-273050"/>
            <a:r>
              <a:rPr lang="en-US" dirty="0" smtClean="0">
                <a:cs typeface="Arial" pitchFamily="34" charset="0"/>
              </a:rPr>
              <a:t>50% by Sweden, Denmark, Norway</a:t>
            </a:r>
          </a:p>
          <a:p>
            <a:r>
              <a:rPr lang="en-US" sz="2000" dirty="0" smtClean="0"/>
              <a:t>Time frame: </a:t>
            </a:r>
          </a:p>
          <a:p>
            <a:pPr marL="628650" lvl="1" indent="-273050"/>
            <a:r>
              <a:rPr lang="en-US" sz="2000" dirty="0" smtClean="0"/>
              <a:t>2019 first neutrons</a:t>
            </a:r>
          </a:p>
          <a:p>
            <a:pPr lvl="1"/>
            <a:r>
              <a:rPr lang="en-US" sz="2000" dirty="0" smtClean="0"/>
              <a:t>2019 – 2025 </a:t>
            </a:r>
            <a:r>
              <a:rPr lang="en-US" dirty="0" smtClean="0"/>
              <a:t>consolidation  and operation</a:t>
            </a:r>
            <a:endParaRPr lang="en-US" sz="2000" dirty="0" smtClean="0"/>
          </a:p>
          <a:p>
            <a:pPr marL="628650" lvl="1" indent="-273050"/>
            <a:r>
              <a:rPr lang="en-US" sz="2000" dirty="0" smtClean="0"/>
              <a:t>2025 – 2040 operation</a:t>
            </a:r>
          </a:p>
          <a:p>
            <a:pPr marL="265113" indent="-273050"/>
            <a:r>
              <a:rPr lang="en-US" sz="2000" dirty="0" smtClean="0"/>
              <a:t>High intensity allows studies of</a:t>
            </a:r>
          </a:p>
          <a:p>
            <a:pPr marL="628650" lvl="1" indent="-273050"/>
            <a:r>
              <a:rPr lang="en-US" sz="2000" dirty="0" smtClean="0"/>
              <a:t> complex materials, weak signals, time dependent phenomena</a:t>
            </a:r>
          </a:p>
          <a:p>
            <a:pPr marL="265113" indent="-273050"/>
            <a:endParaRPr lang="en-US" sz="2000" dirty="0" smtClean="0"/>
          </a:p>
        </p:txBody>
      </p:sp>
      <p:pic>
        <p:nvPicPr>
          <p:cNvPr id="286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3113" y="1079025"/>
            <a:ext cx="3100387" cy="3927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14-May-2012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511" y="5220133"/>
            <a:ext cx="3147953" cy="12256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8" y="3789040"/>
            <a:ext cx="2075021" cy="1556266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5CD484AA-E1FA-4531-A7FF-9427D1693C96}" type="slidenum">
              <a:rPr lang="sv-SE"/>
              <a:pPr/>
              <a:t>6</a:t>
            </a:fld>
            <a:endParaRPr lang="sv-SE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The ESS Accelerator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2058988"/>
            <a:ext cx="8429151" cy="4249737"/>
          </a:xfrm>
        </p:spPr>
        <p:txBody>
          <a:bodyPr/>
          <a:lstStyle/>
          <a:p>
            <a:pPr>
              <a:tabLst>
                <a:tab pos="3319463" algn="l"/>
              </a:tabLst>
            </a:pPr>
            <a:r>
              <a:rPr lang="sv-SE" sz="2000" dirty="0" smtClean="0"/>
              <a:t>single pass linear proton accelerator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5 MW p</a:t>
            </a:r>
            <a:r>
              <a:rPr lang="sv-SE" sz="2000" baseline="30000" dirty="0" smtClean="0"/>
              <a:t>+</a:t>
            </a:r>
            <a:r>
              <a:rPr lang="sv-SE" sz="2000" dirty="0" smtClean="0"/>
              <a:t>: 50 mA, 2.5 GeV, 14 Hz, 2.86 ms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&lt; 1 W/m losses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95% user beam time reliability</a:t>
            </a:r>
          </a:p>
          <a:p>
            <a:pPr>
              <a:tabLst>
                <a:tab pos="3319463" algn="l"/>
              </a:tabLst>
            </a:pPr>
            <a:r>
              <a:rPr lang="sv-SE" sz="2000" dirty="0" smtClean="0"/>
              <a:t>normal conducting (room temperature)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electron cyclotron </a:t>
            </a:r>
            <a:r>
              <a:rPr lang="sv-SE" sz="2000" dirty="0" err="1" smtClean="0"/>
              <a:t>resonance</a:t>
            </a:r>
            <a:r>
              <a:rPr lang="sv-SE" sz="2000" dirty="0" smtClean="0"/>
              <a:t> </a:t>
            </a:r>
            <a:r>
              <a:rPr lang="sv-SE" sz="2000" dirty="0" err="1" smtClean="0"/>
              <a:t>source</a:t>
            </a:r>
            <a:r>
              <a:rPr lang="sv-SE" sz="2000" dirty="0" smtClean="0"/>
              <a:t> (ECR)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radio-frequency quadrupole (RFQ)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drift </a:t>
            </a:r>
            <a:r>
              <a:rPr lang="sv-SE" sz="2000" dirty="0" err="1" smtClean="0"/>
              <a:t>tube</a:t>
            </a:r>
            <a:r>
              <a:rPr lang="sv-SE" sz="2000" dirty="0" smtClean="0"/>
              <a:t> linac (DTL)</a:t>
            </a:r>
          </a:p>
          <a:p>
            <a:pPr>
              <a:tabLst>
                <a:tab pos="3319463" algn="l"/>
              </a:tabLst>
            </a:pPr>
            <a:r>
              <a:rPr lang="sv-SE" sz="2000" dirty="0" smtClean="0"/>
              <a:t>superconducting (liquid helium temperature)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double spoke resonators (DSR)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elliptical cavities</a:t>
            </a: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7413" y="893763"/>
            <a:ext cx="71628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14-May-2012</a:t>
            </a: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891818" y="2320116"/>
            <a:ext cx="1675591" cy="2383786"/>
            <a:chOff x="3334" y="431"/>
            <a:chExt cx="2366" cy="3366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34" y="431"/>
              <a:ext cx="2280" cy="3366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 rot="16200000">
              <a:off x="4356" y="2432"/>
              <a:ext cx="2362" cy="326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900" b="0" dirty="0">
                  <a:solidFill>
                    <a:schemeClr val="bg1"/>
                  </a:solidFill>
                </a:rPr>
                <a:t>© CERN CDS 6808042</a:t>
              </a:r>
            </a:p>
          </p:txBody>
        </p:sp>
      </p:grpSp>
      <p:pic>
        <p:nvPicPr>
          <p:cNvPr id="1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193" y="1812808"/>
            <a:ext cx="1853735" cy="153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Features of the ESS 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Spoke resonators</a:t>
            </a:r>
          </a:p>
          <a:p>
            <a:pPr lvl="1"/>
            <a:r>
              <a:rPr lang="en-US" dirty="0" smtClean="0"/>
              <a:t>first time spoke resonator cavities will be used in an accelerator</a:t>
            </a:r>
          </a:p>
          <a:p>
            <a:pPr lvl="1"/>
            <a:r>
              <a:rPr lang="en-US" dirty="0" smtClean="0"/>
              <a:t>bridge the medium-</a:t>
            </a:r>
            <a:r>
              <a:rPr lang="el-GR" dirty="0" smtClean="0"/>
              <a:t>β</a:t>
            </a:r>
            <a:r>
              <a:rPr lang="en-US" dirty="0" smtClean="0"/>
              <a:t> gap between NC linac DTL and SC linac elliptical</a:t>
            </a:r>
          </a:p>
          <a:p>
            <a:pPr lvl="1"/>
            <a:r>
              <a:rPr lang="en-US" dirty="0" smtClean="0"/>
              <a:t>only one family used (double spoke); technology can be expanded to both sides with single spoke and triple spokes.</a:t>
            </a:r>
          </a:p>
          <a:p>
            <a:endParaRPr lang="en-US" dirty="0" smtClean="0"/>
          </a:p>
          <a:p>
            <a:r>
              <a:rPr lang="en-US" b="1" dirty="0" smtClean="0"/>
              <a:t>Low RF losses </a:t>
            </a:r>
            <a:r>
              <a:rPr lang="en-US" dirty="0" smtClean="0"/>
              <a:t>in the superconducting accelerating structures</a:t>
            </a:r>
          </a:p>
          <a:p>
            <a:pPr lvl="1"/>
            <a:r>
              <a:rPr lang="en-US" dirty="0" smtClean="0"/>
              <a:t>allows for long pulse lengths (several ms to CW)</a:t>
            </a:r>
          </a:p>
          <a:p>
            <a:pPr lvl="1"/>
            <a:r>
              <a:rPr lang="en-US" dirty="0" smtClean="0"/>
              <a:t>operate in standing wave</a:t>
            </a:r>
          </a:p>
          <a:p>
            <a:endParaRPr lang="en-US" dirty="0" smtClean="0"/>
          </a:p>
          <a:p>
            <a:r>
              <a:rPr lang="en-US" dirty="0" smtClean="0"/>
              <a:t>UHF frequency band (</a:t>
            </a:r>
            <a:r>
              <a:rPr lang="en-US" b="1" dirty="0" smtClean="0"/>
              <a:t>352, 704 MHz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allows for large iris in cavities and lower beam loss (activation); easier for proton beam (as opposed to e-beam at 1.3 GHz L-band)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Power Generation and Distribution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0825" y="2564905"/>
            <a:ext cx="4681215" cy="3743820"/>
          </a:xfrm>
        </p:spPr>
        <p:txBody>
          <a:bodyPr/>
          <a:lstStyle/>
          <a:p>
            <a:pPr>
              <a:tabLst>
                <a:tab pos="3319463" algn="l"/>
              </a:tabLst>
            </a:pPr>
            <a:r>
              <a:rPr lang="sv-SE" sz="2000" dirty="0" smtClean="0"/>
              <a:t>1 Ion </a:t>
            </a:r>
            <a:r>
              <a:rPr lang="sv-SE" sz="2000" dirty="0" err="1" smtClean="0"/>
              <a:t>source</a:t>
            </a:r>
            <a:endParaRPr lang="sv-SE" sz="2000" dirty="0" smtClean="0"/>
          </a:p>
          <a:p>
            <a:pPr>
              <a:tabLst>
                <a:tab pos="3319463" algn="l"/>
              </a:tabLst>
            </a:pPr>
            <a:r>
              <a:rPr lang="sv-SE" sz="2000" dirty="0" smtClean="0"/>
              <a:t>~200 RF systems (352 + 704 MHz)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NC or SC </a:t>
            </a:r>
            <a:r>
              <a:rPr lang="sv-SE" sz="2000" dirty="0" err="1" smtClean="0"/>
              <a:t>accelerating</a:t>
            </a:r>
            <a:r>
              <a:rPr lang="sv-SE" sz="2000" dirty="0" smtClean="0"/>
              <a:t> </a:t>
            </a:r>
            <a:r>
              <a:rPr lang="sv-SE" sz="2000" dirty="0" err="1" smtClean="0"/>
              <a:t>cavity</a:t>
            </a:r>
            <a:endParaRPr lang="sv-SE" sz="2000" dirty="0" smtClean="0"/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RF </a:t>
            </a:r>
            <a:r>
              <a:rPr lang="sv-SE" sz="2000" dirty="0" err="1" smtClean="0"/>
              <a:t>source</a:t>
            </a:r>
            <a:r>
              <a:rPr lang="sv-SE" sz="2000" dirty="0" smtClean="0"/>
              <a:t>, </a:t>
            </a:r>
            <a:r>
              <a:rPr lang="sv-SE" sz="2000" dirty="0" err="1" smtClean="0"/>
              <a:t>amplifiers</a:t>
            </a:r>
            <a:r>
              <a:rPr lang="sv-SE" sz="2000" dirty="0" smtClean="0"/>
              <a:t>, distribution, </a:t>
            </a:r>
            <a:r>
              <a:rPr lang="sv-SE" sz="2000" dirty="0" err="1" smtClean="0"/>
              <a:t>controls</a:t>
            </a:r>
            <a:endParaRPr lang="sv-SE" sz="2000" dirty="0" smtClean="0"/>
          </a:p>
          <a:p>
            <a:pPr marL="177800" indent="-273050">
              <a:tabLst>
                <a:tab pos="3319463" algn="l"/>
              </a:tabLst>
            </a:pPr>
            <a:r>
              <a:rPr lang="sv-SE" sz="2000" dirty="0" err="1" smtClean="0"/>
              <a:t>Auxillary</a:t>
            </a:r>
            <a:r>
              <a:rPr lang="sv-SE" sz="2000" dirty="0" smtClean="0"/>
              <a:t> systems</a:t>
            </a:r>
          </a:p>
          <a:p>
            <a:pPr lvl="1">
              <a:tabLst>
                <a:tab pos="3319463" algn="l"/>
              </a:tabLst>
            </a:pPr>
            <a:r>
              <a:rPr lang="sv-SE" sz="2000" dirty="0" smtClean="0"/>
              <a:t>5 MW </a:t>
            </a:r>
            <a:r>
              <a:rPr lang="sv-SE" sz="2000" dirty="0" err="1" smtClean="0"/>
              <a:t>beam</a:t>
            </a:r>
            <a:r>
              <a:rPr lang="sv-SE" sz="2000" dirty="0" smtClean="0"/>
              <a:t> </a:t>
            </a:r>
            <a:r>
              <a:rPr lang="sv-SE" sz="2000" dirty="0" smtClean="0">
                <a:cs typeface="Arial" pitchFamily="34" charset="0"/>
              </a:rPr>
              <a:t>→ </a:t>
            </a:r>
            <a:r>
              <a:rPr lang="sv-SE" sz="2000" dirty="0" smtClean="0"/>
              <a:t>20 MW mains</a:t>
            </a:r>
            <a:br>
              <a:rPr lang="sv-SE" sz="2000" dirty="0" smtClean="0"/>
            </a:br>
            <a:r>
              <a:rPr lang="sv-SE" sz="2000" dirty="0" smtClean="0"/>
              <a:t>(</a:t>
            </a:r>
            <a:r>
              <a:rPr lang="sv-SE" sz="2000" dirty="0" err="1" smtClean="0"/>
              <a:t>losses</a:t>
            </a:r>
            <a:r>
              <a:rPr lang="sv-SE" sz="2000" dirty="0" smtClean="0"/>
              <a:t> and overhead)</a:t>
            </a:r>
          </a:p>
          <a:p>
            <a:pPr lvl="1">
              <a:tabLst>
                <a:tab pos="3319463" algn="l"/>
              </a:tabLst>
            </a:pPr>
            <a:r>
              <a:rPr lang="sv-SE" sz="2000" dirty="0" err="1" smtClean="0"/>
              <a:t>Cryogenics</a:t>
            </a:r>
            <a:r>
              <a:rPr lang="sv-SE" sz="2000" dirty="0" smtClean="0"/>
              <a:t>, water and air </a:t>
            </a:r>
            <a:r>
              <a:rPr lang="sv-SE" sz="2000" dirty="0" err="1" smtClean="0"/>
              <a:t>cooling</a:t>
            </a:r>
            <a:endParaRPr lang="sv-SE" sz="20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0B188-573B-438A-8008-D3FCB513CF84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pic>
        <p:nvPicPr>
          <p:cNvPr id="7" name="Picture 5" descr="rf-system-201006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172" y="2710919"/>
            <a:ext cx="3659716" cy="2590289"/>
          </a:xfrm>
          <a:prstGeom prst="rect">
            <a:avLst/>
          </a:prstGeom>
          <a:noFill/>
        </p:spPr>
      </p:pic>
      <p:pic>
        <p:nvPicPr>
          <p:cNvPr id="8" name="Picture 7" descr="ESSlinac_RFlayout-20120111.jpg"/>
          <p:cNvPicPr>
            <a:picLocks noChangeAspect="1"/>
          </p:cNvPicPr>
          <p:nvPr/>
        </p:nvPicPr>
        <p:blipFill>
          <a:blip r:embed="rId4"/>
          <a:srcRect l="1407" t="37500" r="703" b="36562"/>
          <a:stretch>
            <a:fillRect/>
          </a:stretch>
        </p:blipFill>
        <p:spPr>
          <a:xfrm>
            <a:off x="973685" y="961211"/>
            <a:ext cx="7126707" cy="1417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RF Development?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sz="2000" b="1" dirty="0" err="1" smtClean="0"/>
              <a:t>Prepare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technical</a:t>
            </a:r>
            <a:r>
              <a:rPr lang="sv-SE" sz="2000" b="1" dirty="0" smtClean="0"/>
              <a:t> design and </a:t>
            </a:r>
            <a:r>
              <a:rPr lang="sv-SE" sz="2000" b="1" dirty="0" err="1" smtClean="0"/>
              <a:t>construction</a:t>
            </a:r>
            <a:endParaRPr lang="sv-SE" sz="20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sv-SE" sz="1800" dirty="0" smtClean="0"/>
              <a:t>design </a:t>
            </a:r>
            <a:r>
              <a:rPr lang="sv-SE" sz="1800" dirty="0" err="1" smtClean="0"/>
              <a:t>study</a:t>
            </a:r>
            <a:r>
              <a:rPr lang="sv-SE" sz="1800" dirty="0" smtClean="0"/>
              <a:t>, </a:t>
            </a:r>
            <a:r>
              <a:rPr lang="sv-SE" sz="1800" dirty="0" err="1" smtClean="0"/>
              <a:t>including</a:t>
            </a:r>
            <a:r>
              <a:rPr lang="sv-SE" sz="1800" dirty="0" smtClean="0"/>
              <a:t> </a:t>
            </a:r>
            <a:r>
              <a:rPr lang="sv-SE" sz="1800" dirty="0" err="1" smtClean="0"/>
              <a:t>cost</a:t>
            </a:r>
            <a:r>
              <a:rPr lang="sv-SE" sz="1800" dirty="0" smtClean="0"/>
              <a:t> </a:t>
            </a:r>
            <a:r>
              <a:rPr lang="sv-SE" sz="1800" dirty="0" err="1" smtClean="0"/>
              <a:t>estimate</a:t>
            </a:r>
            <a:endParaRPr lang="sv-SE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large part of the accelerator budget,</a:t>
            </a:r>
            <a:br>
              <a:rPr lang="en-US" sz="1800" dirty="0" smtClean="0"/>
            </a:br>
            <a:r>
              <a:rPr lang="en-US" sz="1800" dirty="0" smtClean="0"/>
              <a:t>must be cost, energy and resource effective for construction &amp; operation</a:t>
            </a:r>
            <a:endParaRPr lang="sv-SE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sv-SE" sz="1800" dirty="0" err="1" smtClean="0"/>
              <a:t>prepare</a:t>
            </a:r>
            <a:r>
              <a:rPr lang="sv-SE" sz="1800" dirty="0" smtClean="0"/>
              <a:t> to start tendering process</a:t>
            </a:r>
          </a:p>
          <a:p>
            <a:pPr eaLnBrk="1" hangingPunct="1">
              <a:lnSpc>
                <a:spcPct val="90000"/>
              </a:lnSpc>
            </a:pPr>
            <a:r>
              <a:rPr lang="sv-SE" sz="2000" b="1" dirty="0" err="1" smtClean="0"/>
              <a:t>Validation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technical</a:t>
            </a:r>
            <a:r>
              <a:rPr lang="sv-SE" sz="2000" b="1" dirty="0" smtClean="0"/>
              <a:t> design and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design reliability &amp; contingency: minor fault might create a major risk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must ensure low beam loss operation to prevent activation</a:t>
            </a:r>
          </a:p>
          <a:p>
            <a:pPr eaLnBrk="1" hangingPunct="1">
              <a:lnSpc>
                <a:spcPct val="90000"/>
              </a:lnSpc>
            </a:pPr>
            <a:r>
              <a:rPr lang="sv-SE" sz="2000" b="1" dirty="0" err="1" smtClean="0"/>
              <a:t>Acceptance</a:t>
            </a:r>
            <a:r>
              <a:rPr lang="sv-SE" sz="2000" b="1" dirty="0" smtClean="0"/>
              <a:t> testing of </a:t>
            </a:r>
            <a:r>
              <a:rPr lang="sv-SE" sz="2000" b="1" dirty="0" err="1" smtClean="0"/>
              <a:t>production</a:t>
            </a:r>
            <a:r>
              <a:rPr lang="sv-SE" sz="2000" b="1" dirty="0" smtClean="0"/>
              <a:t> elements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ion source, accelerating cavities &amp; components: power coupler, tuner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complete </a:t>
            </a:r>
            <a:r>
              <a:rPr lang="en-US" sz="1800" dirty="0" err="1" smtClean="0"/>
              <a:t>cryomodules</a:t>
            </a:r>
            <a:r>
              <a:rPr lang="en-US" sz="1800" dirty="0" smtClean="0"/>
              <a:t> with multiple cavities &amp; components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RF system: power source, amplifiers, distribution and controls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I</a:t>
            </a:r>
            <a:r>
              <a:rPr lang="en-US" sz="2000" b="1" dirty="0" smtClean="0"/>
              <a:t>ncreased operation efficiency and decreased cost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improve cost, energy and resource effective for construction &amp; operation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Training of staff</a:t>
            </a:r>
          </a:p>
          <a:p>
            <a:pPr lvl="1" eaLnBrk="1" hangingPunct="1">
              <a:lnSpc>
                <a:spcPct val="90000"/>
              </a:lnSpc>
            </a:pPr>
            <a:r>
              <a:rPr lang="sv-SE" sz="1800" dirty="0" err="1" smtClean="0"/>
              <a:t>participate</a:t>
            </a:r>
            <a:r>
              <a:rPr lang="sv-SE" sz="1800" dirty="0" smtClean="0"/>
              <a:t> in testing to </a:t>
            </a:r>
            <a:r>
              <a:rPr lang="sv-SE" sz="1800" dirty="0" err="1" smtClean="0"/>
              <a:t>prepare</a:t>
            </a:r>
            <a:r>
              <a:rPr lang="sv-SE" sz="1800" dirty="0" smtClean="0"/>
              <a:t> for operation</a:t>
            </a:r>
            <a:endParaRPr lang="en-US" sz="1800" dirty="0" smtClean="0"/>
          </a:p>
          <a:p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14-May-2012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&amp; Volker Ziemann - RF Development for ESS at Uppsala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0B188-573B-438A-8008-D3FCB513CF84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3981</TotalTime>
  <Words>1711</Words>
  <Application>Microsoft Office PowerPoint</Application>
  <PresentationFormat>On-screen Show (4:3)</PresentationFormat>
  <Paragraphs>352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RR004-UUgrabard-ESS</vt:lpstr>
      <vt:lpstr>RF Development for ESS at  Uppsala University</vt:lpstr>
      <vt:lpstr>FREIA Hall</vt:lpstr>
      <vt:lpstr>Why ESS?</vt:lpstr>
      <vt:lpstr>How ESS?</vt:lpstr>
      <vt:lpstr>The European Spallation Source (ESS)</vt:lpstr>
      <vt:lpstr>The ESS Accelerator</vt:lpstr>
      <vt:lpstr>Unique Features of the ESS Linac</vt:lpstr>
      <vt:lpstr>RF Power Generation and Distribution</vt:lpstr>
      <vt:lpstr>Why RF Development?</vt:lpstr>
      <vt:lpstr>Important Issues</vt:lpstr>
      <vt:lpstr>ESS-UU Collaboration</vt:lpstr>
      <vt:lpstr>UU Responsibility for ESS Accelerator</vt:lpstr>
      <vt:lpstr>Where do we fit in …</vt:lpstr>
      <vt:lpstr>FREIA</vt:lpstr>
      <vt:lpstr>FREIA Hall</vt:lpstr>
      <vt:lpstr>FREIA … how it will look like</vt:lpstr>
      <vt:lpstr>FREIA … the fine details</vt:lpstr>
      <vt:lpstr>FREIA Cryogenic Centre</vt:lpstr>
      <vt:lpstr>FREIA Horizontal Test Cryostat</vt:lpstr>
      <vt:lpstr>FREIA 352 MHz RF Development</vt:lpstr>
      <vt:lpstr>FREIA Spoke Cryomodule Prototyping</vt:lpstr>
      <vt:lpstr>Future ESS Development projects</vt:lpstr>
      <vt:lpstr>SIGURD</vt:lpstr>
      <vt:lpstr>Neutron Generator</vt:lpstr>
      <vt:lpstr>Summary</vt:lpstr>
    </vt:vector>
  </TitlesOfParts>
  <Manager/>
  <Company>CERN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subject/>
  <dc:creator>ruber</dc:creator>
  <cp:keywords/>
  <dc:description/>
  <cp:lastModifiedBy>Roger Ruber</cp:lastModifiedBy>
  <cp:revision>76</cp:revision>
  <cp:lastPrinted>2008-11-17T14:20:44Z</cp:lastPrinted>
  <dcterms:created xsi:type="dcterms:W3CDTF">2010-02-24T17:17:31Z</dcterms:created>
  <dcterms:modified xsi:type="dcterms:W3CDTF">2012-05-14T11:45:53Z</dcterms:modified>
  <cp:category/>
</cp:coreProperties>
</file>